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56" r:id="rId2"/>
    <p:sldId id="322" r:id="rId3"/>
    <p:sldId id="303" r:id="rId4"/>
    <p:sldId id="305" r:id="rId5"/>
    <p:sldId id="311" r:id="rId6"/>
    <p:sldId id="312" r:id="rId7"/>
    <p:sldId id="323" r:id="rId8"/>
    <p:sldId id="330" r:id="rId9"/>
    <p:sldId id="324" r:id="rId10"/>
    <p:sldId id="326" r:id="rId11"/>
    <p:sldId id="327" r:id="rId12"/>
    <p:sldId id="331" r:id="rId13"/>
    <p:sldId id="315" r:id="rId14"/>
    <p:sldId id="328" r:id="rId15"/>
    <p:sldId id="329" r:id="rId16"/>
    <p:sldId id="258"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0"/>
    <a:srgbClr val="C8D7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05" autoAdjust="0"/>
  </p:normalViewPr>
  <p:slideViewPr>
    <p:cSldViewPr>
      <p:cViewPr varScale="1">
        <p:scale>
          <a:sx n="84" d="100"/>
          <a:sy n="84" d="100"/>
        </p:scale>
        <p:origin x="-1402" y="-67"/>
      </p:cViewPr>
      <p:guideLst>
        <p:guide orient="horz" pos="2160"/>
        <p:guide pos="2880"/>
      </p:guideLst>
    </p:cSldViewPr>
  </p:slideViewPr>
  <p:outlineViewPr>
    <p:cViewPr>
      <p:scale>
        <a:sx n="33" d="100"/>
        <a:sy n="33" d="100"/>
      </p:scale>
      <p:origin x="0" y="12206"/>
    </p:cViewPr>
  </p:outlineViewPr>
  <p:notesTextViewPr>
    <p:cViewPr>
      <p:scale>
        <a:sx n="1" d="1"/>
        <a:sy n="1" d="1"/>
      </p:scale>
      <p:origin x="0" y="0"/>
    </p:cViewPr>
  </p:notesTextViewPr>
  <p:notesViewPr>
    <p:cSldViewPr>
      <p:cViewPr varScale="1">
        <p:scale>
          <a:sx n="88" d="100"/>
          <a:sy n="88" d="100"/>
        </p:scale>
        <p:origin x="-3870"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dirty="0" smtClean="0">
                <a:solidFill>
                  <a:schemeClr val="accent2"/>
                </a:solidFill>
                <a:latin typeface="Calibri" pitchFamily="34" charset="0"/>
                <a:cs typeface="Calibri" pitchFamily="34" charset="0"/>
              </a:rPr>
              <a:t>ROSS MARTIN TAX CONSULTANCY</a:t>
            </a:r>
          </a:p>
          <a:p>
            <a:r>
              <a:rPr lang="en-GB" dirty="0" smtClean="0">
                <a:solidFill>
                  <a:schemeClr val="tx2"/>
                </a:solidFill>
                <a:latin typeface="Calibri" pitchFamily="34" charset="0"/>
                <a:cs typeface="Calibri" pitchFamily="34" charset="0"/>
              </a:rPr>
              <a:t>www.rossmartin.co.uk</a:t>
            </a:r>
            <a:endParaRPr lang="en-GB" dirty="0">
              <a:solidFill>
                <a:schemeClr val="tx2"/>
              </a:solidFill>
              <a:latin typeface="Calibri" pitchFamily="34" charset="0"/>
              <a:cs typeface="Calibri"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C390A55-DEED-4B7A-8133-6881C6FCDEEB}" type="datetimeFigureOut">
              <a:rPr lang="en-GB" sz="1000" smtClean="0">
                <a:solidFill>
                  <a:schemeClr val="accent4"/>
                </a:solidFill>
              </a:rPr>
              <a:t>17/04/2012</a:t>
            </a:fld>
            <a:endParaRPr lang="en-GB" sz="1000" dirty="0">
              <a:solidFill>
                <a:schemeClr val="accent4"/>
              </a:solidFill>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sz="1000" dirty="0" smtClean="0">
                <a:solidFill>
                  <a:schemeClr val="accent4"/>
                </a:solidFill>
              </a:rPr>
              <a:t>© 2011 Ross Martin Tax Consultancy Limited</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EE53BA6-27BD-4779-873B-13129908B4C1}" type="slidenum">
              <a:rPr lang="en-GB" sz="1000" smtClean="0">
                <a:solidFill>
                  <a:schemeClr val="accent4"/>
                </a:solidFill>
              </a:rPr>
              <a:t>‹#›</a:t>
            </a:fld>
            <a:endParaRPr lang="en-GB" sz="1000" dirty="0">
              <a:solidFill>
                <a:schemeClr val="accent4"/>
              </a:solidFill>
            </a:endParaRPr>
          </a:p>
        </p:txBody>
      </p:sp>
    </p:spTree>
    <p:extLst>
      <p:ext uri="{BB962C8B-B14F-4D97-AF65-F5344CB8AC3E}">
        <p14:creationId xmlns:p14="http://schemas.microsoft.com/office/powerpoint/2010/main" val="29391580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dirty="0" smtClean="0">
                <a:solidFill>
                  <a:schemeClr val="accent2"/>
                </a:solidFill>
                <a:latin typeface="Calibri" pitchFamily="34" charset="0"/>
                <a:cs typeface="Calibri" pitchFamily="34" charset="0"/>
              </a:rPr>
              <a:t>ROSS MARTIN TAX CONSULTANCY</a:t>
            </a:r>
          </a:p>
          <a:p>
            <a:r>
              <a:rPr lang="en-GB" dirty="0" smtClean="0">
                <a:solidFill>
                  <a:schemeClr val="tx2"/>
                </a:solidFill>
                <a:latin typeface="Calibri" pitchFamily="34" charset="0"/>
                <a:cs typeface="Calibri" pitchFamily="34" charset="0"/>
              </a:rPr>
              <a:t>www.rossmartin.co.uk</a:t>
            </a:r>
            <a:endParaRPr lang="en-GB" dirty="0">
              <a:solidFill>
                <a:schemeClr val="tx2"/>
              </a:solidFill>
              <a:latin typeface="Calibri" pitchFamily="34" charset="0"/>
              <a:cs typeface="Calibri" pitchFamily="34" charset="0"/>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000">
                <a:solidFill>
                  <a:schemeClr val="accent4"/>
                </a:solidFill>
              </a:defRPr>
            </a:lvl1pPr>
          </a:lstStyle>
          <a:p>
            <a:fld id="{46828287-0041-40BB-B794-41FF59D33187}" type="datetimeFigureOut">
              <a:rPr lang="en-GB" smtClean="0"/>
              <a:pPr/>
              <a:t>17/04/2012</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accent4"/>
                </a:solidFill>
              </a:defRPr>
            </a:lvl1pPr>
          </a:lstStyle>
          <a:p>
            <a:r>
              <a:rPr lang="en-GB" sz="1000" dirty="0" smtClean="0"/>
              <a:t>© 2011 Ross Martin Tax Consultancy Limited</a:t>
            </a:r>
            <a:endParaRPr lang="en-GB" sz="1000"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000">
                <a:solidFill>
                  <a:schemeClr val="accent4"/>
                </a:solidFill>
              </a:defRPr>
            </a:lvl1pPr>
          </a:lstStyle>
          <a:p>
            <a:fld id="{7818B1BE-428C-48AF-A4D7-27E37C2C7A0A}" type="slidenum">
              <a:rPr lang="en-GB" smtClean="0"/>
              <a:pPr/>
              <a:t>‹#›</a:t>
            </a:fld>
            <a:endParaRPr lang="en-GB" dirty="0"/>
          </a:p>
        </p:txBody>
      </p:sp>
    </p:spTree>
    <p:extLst>
      <p:ext uri="{BB962C8B-B14F-4D97-AF65-F5344CB8AC3E}">
        <p14:creationId xmlns:p14="http://schemas.microsoft.com/office/powerpoint/2010/main" val="2500397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8840"/>
            <a:ext cx="7772400" cy="1470025"/>
          </a:xfrm>
        </p:spPr>
        <p:txBody>
          <a:bodyPr>
            <a:normAutofit/>
          </a:bodyPr>
          <a:lstStyle>
            <a:lvl1pPr>
              <a:defRPr sz="4000"/>
            </a:lvl1pPr>
          </a:lstStyle>
          <a:p>
            <a:r>
              <a:rPr lang="en-US" smtClean="0"/>
              <a:t>Click to edit Master title style</a:t>
            </a:r>
            <a:endParaRPr lang="en-GB" dirty="0"/>
          </a:p>
        </p:txBody>
      </p:sp>
      <p:sp>
        <p:nvSpPr>
          <p:cNvPr id="3" name="Subtitle 2"/>
          <p:cNvSpPr>
            <a:spLocks noGrp="1"/>
          </p:cNvSpPr>
          <p:nvPr>
            <p:ph type="subTitle" idx="1"/>
          </p:nvPr>
        </p:nvSpPr>
        <p:spPr>
          <a:xfrm>
            <a:off x="692510" y="3456582"/>
            <a:ext cx="7772400" cy="694929"/>
          </a:xfrm>
        </p:spPr>
        <p:txBody>
          <a:bodyPr>
            <a:normAutofit/>
          </a:bodyPr>
          <a:lstStyle>
            <a:lvl1pPr marL="0" indent="0" algn="ctr">
              <a:buNone/>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10" name="Date Placeholder 9"/>
          <p:cNvSpPr>
            <a:spLocks noGrp="1"/>
          </p:cNvSpPr>
          <p:nvPr>
            <p:ph type="dt" sz="half" idx="10"/>
          </p:nvPr>
        </p:nvSpPr>
        <p:spPr/>
        <p:txBody>
          <a:bodyPr/>
          <a:lstStyle/>
          <a:p>
            <a:fld id="{F1578E97-6381-458E-B7B3-FB16C85B0F6C}" type="datetime1">
              <a:rPr lang="en-GB" smtClean="0"/>
              <a:t>17/04/2012</a:t>
            </a:fld>
            <a:endParaRPr lang="en-GB" dirty="0"/>
          </a:p>
        </p:txBody>
      </p:sp>
      <p:sp>
        <p:nvSpPr>
          <p:cNvPr id="11" name="Footer Placeholder 10"/>
          <p:cNvSpPr>
            <a:spLocks noGrp="1"/>
          </p:cNvSpPr>
          <p:nvPr>
            <p:ph type="ftr" sz="quarter" idx="11"/>
          </p:nvPr>
        </p:nvSpPr>
        <p:spPr/>
        <p:txBody>
          <a:bodyPr/>
          <a:lstStyle/>
          <a:p>
            <a:r>
              <a:rPr lang="en-GB" dirty="0" smtClean="0"/>
              <a:t>© 2011 Ross Martin Tax Consultancy Limited</a:t>
            </a:r>
            <a:endParaRPr lang="en-GB" dirty="0"/>
          </a:p>
        </p:txBody>
      </p:sp>
      <p:sp>
        <p:nvSpPr>
          <p:cNvPr id="12" name="Slide Number Placeholder 11"/>
          <p:cNvSpPr>
            <a:spLocks noGrp="1"/>
          </p:cNvSpPr>
          <p:nvPr>
            <p:ph type="sldNum" sz="quarter" idx="12"/>
          </p:nvPr>
        </p:nvSpPr>
        <p:spPr/>
        <p:txBody>
          <a:bodyPr/>
          <a:lstStyle/>
          <a:p>
            <a:fld id="{B6E687F8-7E6C-4537-867D-2E18159C6C26}" type="slidenum">
              <a:rPr lang="en-GB" smtClean="0"/>
              <a:pPr/>
              <a:t>‹#›</a:t>
            </a:fld>
            <a:endParaRPr lang="en-GB" dirty="0"/>
          </a:p>
        </p:txBody>
      </p:sp>
      <p:sp>
        <p:nvSpPr>
          <p:cNvPr id="17" name="TextBox 16"/>
          <p:cNvSpPr txBox="1"/>
          <p:nvPr userDrawn="1"/>
        </p:nvSpPr>
        <p:spPr>
          <a:xfrm>
            <a:off x="40473" y="346121"/>
            <a:ext cx="5179599" cy="815608"/>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20" normalizeH="0" baseline="0" noProof="0" dirty="0" smtClean="0">
                <a:ln>
                  <a:noFill/>
                </a:ln>
                <a:solidFill>
                  <a:srgbClr val="000060"/>
                </a:solidFill>
                <a:effectLst/>
                <a:uLnTx/>
                <a:uFillTx/>
                <a:latin typeface="Calibri" pitchFamily="34" charset="0"/>
                <a:cs typeface="Calibri" pitchFamily="34" charset="0"/>
              </a:rPr>
              <a:t>ROSS MARTIN TAX CONSULTANCY</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900" b="0" i="0" u="none" strike="noStrike" kern="0" cap="none" spc="20" normalizeH="0" baseline="0" noProof="0" dirty="0" smtClean="0">
                <a:ln>
                  <a:noFill/>
                </a:ln>
                <a:solidFill>
                  <a:schemeClr val="tx2"/>
                </a:solidFill>
                <a:effectLst/>
                <a:uLnTx/>
                <a:uFillTx/>
                <a:latin typeface="Calibri" pitchFamily="34" charset="0"/>
                <a:cs typeface="Calibri" pitchFamily="34" charset="0"/>
              </a:rPr>
              <a:t>www.rossmartin.co.uk</a:t>
            </a:r>
            <a:endParaRPr kumimoji="0" lang="en-GB" sz="1900" b="0" i="0" u="none" strike="noStrike" kern="0" cap="none" spc="20" normalizeH="0" baseline="0" noProof="0" dirty="0">
              <a:ln>
                <a:noFill/>
              </a:ln>
              <a:solidFill>
                <a:schemeClr val="tx2"/>
              </a:solidFill>
              <a:effectLst/>
              <a:uLnTx/>
              <a:uFillTx/>
              <a:latin typeface="Calibri" pitchFamily="34" charset="0"/>
              <a:cs typeface="Calibri" pitchFamily="34" charset="0"/>
            </a:endParaRPr>
          </a:p>
        </p:txBody>
      </p:sp>
      <p:sp>
        <p:nvSpPr>
          <p:cNvPr id="19" name="Rectangle 18"/>
          <p:cNvSpPr/>
          <p:nvPr userDrawn="1"/>
        </p:nvSpPr>
        <p:spPr>
          <a:xfrm>
            <a:off x="5148064" y="66695"/>
            <a:ext cx="3960440" cy="1383579"/>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ysClr val="window" lastClr="FFFFFF"/>
              </a:solidFill>
              <a:effectLst/>
              <a:uLnTx/>
              <a:uFillTx/>
              <a:latin typeface="Calibri"/>
              <a:ea typeface="+mn-ea"/>
              <a:cs typeface="+mn-cs"/>
            </a:endParaRPr>
          </a:p>
        </p:txBody>
      </p:sp>
      <p:pic>
        <p:nvPicPr>
          <p:cNvPr id="20" name="Picture 19"/>
          <p:cNvPicPr>
            <a:picLocks noChangeAspect="1"/>
          </p:cNvPicPr>
          <p:nvPr userDrawn="1"/>
        </p:nvPicPr>
        <p:blipFill rotWithShape="1">
          <a:blip r:embed="rId2" cstate="print">
            <a:extLst>
              <a:ext uri="{28A0092B-C50C-407E-A947-70E740481C1C}">
                <a14:useLocalDpi xmlns:a14="http://schemas.microsoft.com/office/drawing/2010/main" val="0"/>
              </a:ext>
            </a:extLst>
          </a:blip>
          <a:srcRect l="2639" t="6931" r="6330" b="14182"/>
          <a:stretch/>
        </p:blipFill>
        <p:spPr>
          <a:xfrm>
            <a:off x="6571929" y="44624"/>
            <a:ext cx="2457671" cy="1418602"/>
          </a:xfrm>
          <a:prstGeom prst="rect">
            <a:avLst/>
          </a:prstGeom>
          <a:ln>
            <a:noFill/>
          </a:ln>
        </p:spPr>
      </p:pic>
      <p:sp>
        <p:nvSpPr>
          <p:cNvPr id="21" name="Rectangle 20"/>
          <p:cNvSpPr/>
          <p:nvPr userDrawn="1"/>
        </p:nvSpPr>
        <p:spPr>
          <a:xfrm>
            <a:off x="0" y="6237312"/>
            <a:ext cx="9144000" cy="6206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Text Placeholder 22"/>
          <p:cNvSpPr>
            <a:spLocks noGrp="1"/>
          </p:cNvSpPr>
          <p:nvPr>
            <p:ph type="body" sz="quarter" idx="13" hasCustomPrompt="1"/>
          </p:nvPr>
        </p:nvSpPr>
        <p:spPr>
          <a:xfrm>
            <a:off x="685800" y="4439543"/>
            <a:ext cx="7772400" cy="408356"/>
          </a:xfrm>
        </p:spPr>
        <p:txBody>
          <a:bodyPr>
            <a:noAutofit/>
          </a:bodyPr>
          <a:lstStyle>
            <a:lvl1pPr marL="0" indent="0" algn="ctr">
              <a:buNone/>
              <a:defRPr sz="2400">
                <a:solidFill>
                  <a:schemeClr val="accent4"/>
                </a:solidFill>
              </a:defRPr>
            </a:lvl1pPr>
          </a:lstStyle>
          <a:p>
            <a:pPr lvl="0"/>
            <a:r>
              <a:rPr lang="en-US" dirty="0" smtClean="0"/>
              <a:t>Click to add author</a:t>
            </a:r>
          </a:p>
        </p:txBody>
      </p:sp>
      <p:sp>
        <p:nvSpPr>
          <p:cNvPr id="24" name="Text Placeholder 22"/>
          <p:cNvSpPr>
            <a:spLocks noGrp="1"/>
          </p:cNvSpPr>
          <p:nvPr>
            <p:ph type="body" sz="quarter" idx="14" hasCustomPrompt="1"/>
          </p:nvPr>
        </p:nvSpPr>
        <p:spPr>
          <a:xfrm>
            <a:off x="685800" y="4891077"/>
            <a:ext cx="7772400" cy="408356"/>
          </a:xfrm>
        </p:spPr>
        <p:txBody>
          <a:bodyPr>
            <a:noAutofit/>
          </a:bodyPr>
          <a:lstStyle>
            <a:lvl1pPr marL="0" indent="0" algn="ctr">
              <a:buNone/>
              <a:defRPr sz="2400">
                <a:solidFill>
                  <a:schemeClr val="accent4"/>
                </a:solidFill>
              </a:defRPr>
            </a:lvl1pPr>
          </a:lstStyle>
          <a:p>
            <a:pPr lvl="0"/>
            <a:r>
              <a:rPr lang="en-US" dirty="0" smtClean="0"/>
              <a:t>Click to add date</a:t>
            </a:r>
          </a:p>
        </p:txBody>
      </p:sp>
      <p:sp>
        <p:nvSpPr>
          <p:cNvPr id="27" name="Rectangle 26"/>
          <p:cNvSpPr/>
          <p:nvPr userDrawn="1"/>
        </p:nvSpPr>
        <p:spPr>
          <a:xfrm flipV="1">
            <a:off x="683568" y="4247377"/>
            <a:ext cx="7776864" cy="45719"/>
          </a:xfrm>
          <a:prstGeom prst="rect">
            <a:avLst/>
          </a:prstGeom>
          <a:gradFill flip="none" rotWithShape="1">
            <a:gsLst>
              <a:gs pos="0">
                <a:schemeClr val="bg1"/>
              </a:gs>
              <a:gs pos="39999">
                <a:schemeClr val="tx2">
                  <a:lumMod val="75000"/>
                </a:schemeClr>
              </a:gs>
              <a:gs pos="70000">
                <a:schemeClr val="tx2">
                  <a:lumMod val="75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2396767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7D00C18-9FF4-46C9-A294-35F72E255D49}" type="datetime1">
              <a:rPr lang="en-GB" smtClean="0"/>
              <a:t>17/04/2012</a:t>
            </a:fld>
            <a:endParaRPr lang="en-GB" dirty="0"/>
          </a:p>
        </p:txBody>
      </p:sp>
      <p:sp>
        <p:nvSpPr>
          <p:cNvPr id="8" name="Footer Placeholder 7"/>
          <p:cNvSpPr>
            <a:spLocks noGrp="1"/>
          </p:cNvSpPr>
          <p:nvPr>
            <p:ph type="ftr" sz="quarter" idx="11"/>
          </p:nvPr>
        </p:nvSpPr>
        <p:spPr/>
        <p:txBody>
          <a:bodyPr/>
          <a:lstStyle/>
          <a:p>
            <a:r>
              <a:rPr lang="en-GB" dirty="0" smtClean="0"/>
              <a:t>© 2012 Ross Martin Tax Consultancy Limited</a:t>
            </a:r>
            <a:endParaRPr lang="en-GB" dirty="0"/>
          </a:p>
        </p:txBody>
      </p:sp>
      <p:sp>
        <p:nvSpPr>
          <p:cNvPr id="9" name="Slide Number Placeholder 8"/>
          <p:cNvSpPr>
            <a:spLocks noGrp="1"/>
          </p:cNvSpPr>
          <p:nvPr>
            <p:ph type="sldNum" sz="quarter" idx="12"/>
          </p:nvPr>
        </p:nvSpPr>
        <p:spPr/>
        <p:txBody>
          <a:bodyPr/>
          <a:lstStyle/>
          <a:p>
            <a:fld id="{B6E687F8-7E6C-4537-867D-2E18159C6C26}" type="slidenum">
              <a:rPr lang="en-GB" smtClean="0"/>
              <a:pPr/>
              <a:t>‹#›</a:t>
            </a:fld>
            <a:endParaRPr lang="en-GB" dirty="0"/>
          </a:p>
        </p:txBody>
      </p:sp>
    </p:spTree>
    <p:extLst>
      <p:ext uri="{BB962C8B-B14F-4D97-AF65-F5344CB8AC3E}">
        <p14:creationId xmlns:p14="http://schemas.microsoft.com/office/powerpoint/2010/main" val="403480740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92696"/>
            <a:ext cx="2057400" cy="543346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692696"/>
            <a:ext cx="6019800" cy="54334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B3B0958-3B02-49D2-827F-BF5215F4AE04}" type="datetime1">
              <a:rPr lang="en-GB" smtClean="0"/>
              <a:t>17/04/2012</a:t>
            </a:fld>
            <a:endParaRPr lang="en-GB" dirty="0"/>
          </a:p>
        </p:txBody>
      </p:sp>
      <p:sp>
        <p:nvSpPr>
          <p:cNvPr id="8" name="Footer Placeholder 7"/>
          <p:cNvSpPr>
            <a:spLocks noGrp="1"/>
          </p:cNvSpPr>
          <p:nvPr>
            <p:ph type="ftr" sz="quarter" idx="11"/>
          </p:nvPr>
        </p:nvSpPr>
        <p:spPr/>
        <p:txBody>
          <a:bodyPr/>
          <a:lstStyle/>
          <a:p>
            <a:r>
              <a:rPr lang="en-GB" dirty="0" smtClean="0"/>
              <a:t>© 2012 Ross Martin Tax Consultancy Limited</a:t>
            </a:r>
            <a:endParaRPr lang="en-GB" dirty="0"/>
          </a:p>
        </p:txBody>
      </p:sp>
      <p:sp>
        <p:nvSpPr>
          <p:cNvPr id="9" name="Slide Number Placeholder 8"/>
          <p:cNvSpPr>
            <a:spLocks noGrp="1"/>
          </p:cNvSpPr>
          <p:nvPr>
            <p:ph type="sldNum" sz="quarter" idx="12"/>
          </p:nvPr>
        </p:nvSpPr>
        <p:spPr/>
        <p:txBody>
          <a:bodyPr/>
          <a:lstStyle/>
          <a:p>
            <a:fld id="{B6E687F8-7E6C-4537-867D-2E18159C6C26}" type="slidenum">
              <a:rPr lang="en-GB" smtClean="0"/>
              <a:pPr/>
              <a:t>‹#›</a:t>
            </a:fld>
            <a:endParaRPr lang="en-GB" dirty="0"/>
          </a:p>
        </p:txBody>
      </p:sp>
    </p:spTree>
    <p:extLst>
      <p:ext uri="{BB962C8B-B14F-4D97-AF65-F5344CB8AC3E}">
        <p14:creationId xmlns:p14="http://schemas.microsoft.com/office/powerpoint/2010/main" val="348089056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FDB7555-DCD0-400C-96CE-904FACDAF835}" type="datetime1">
              <a:rPr lang="en-GB" smtClean="0"/>
              <a:t>17/04/2012</a:t>
            </a:fld>
            <a:endParaRPr lang="en-GB" dirty="0"/>
          </a:p>
        </p:txBody>
      </p:sp>
      <p:sp>
        <p:nvSpPr>
          <p:cNvPr id="4" name="Footer Placeholder 3"/>
          <p:cNvSpPr>
            <a:spLocks noGrp="1"/>
          </p:cNvSpPr>
          <p:nvPr>
            <p:ph type="ftr" sz="quarter" idx="11"/>
          </p:nvPr>
        </p:nvSpPr>
        <p:spPr/>
        <p:txBody>
          <a:bodyPr/>
          <a:lstStyle/>
          <a:p>
            <a:r>
              <a:rPr lang="en-GB" dirty="0" smtClean="0"/>
              <a:t>© 2011 Ross Martin Tax Consultancy Limited</a:t>
            </a:r>
            <a:endParaRPr lang="en-GB" dirty="0"/>
          </a:p>
        </p:txBody>
      </p:sp>
      <p:sp>
        <p:nvSpPr>
          <p:cNvPr id="5" name="Slide Number Placeholder 4"/>
          <p:cNvSpPr>
            <a:spLocks noGrp="1"/>
          </p:cNvSpPr>
          <p:nvPr>
            <p:ph type="sldNum" sz="quarter" idx="12"/>
          </p:nvPr>
        </p:nvSpPr>
        <p:spPr/>
        <p:txBody>
          <a:bodyPr/>
          <a:lstStyle/>
          <a:p>
            <a:fld id="{B6E687F8-7E6C-4537-867D-2E18159C6C26}" type="slidenum">
              <a:rPr lang="en-GB" smtClean="0"/>
              <a:pPr/>
              <a:t>‹#›</a:t>
            </a:fld>
            <a:endParaRPr lang="en-GB" dirty="0"/>
          </a:p>
        </p:txBody>
      </p:sp>
      <p:sp>
        <p:nvSpPr>
          <p:cNvPr id="6" name="Rectangle 5"/>
          <p:cNvSpPr/>
          <p:nvPr userDrawn="1"/>
        </p:nvSpPr>
        <p:spPr>
          <a:xfrm>
            <a:off x="0" y="6237312"/>
            <a:ext cx="9144000" cy="6206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Text Placeholder 22"/>
          <p:cNvSpPr>
            <a:spLocks noGrp="1"/>
          </p:cNvSpPr>
          <p:nvPr>
            <p:ph type="body" sz="quarter" idx="13"/>
          </p:nvPr>
        </p:nvSpPr>
        <p:spPr>
          <a:xfrm>
            <a:off x="685800" y="4316788"/>
            <a:ext cx="7772400" cy="408356"/>
          </a:xfrm>
        </p:spPr>
        <p:txBody>
          <a:bodyPr>
            <a:noAutofit/>
          </a:bodyPr>
          <a:lstStyle>
            <a:lvl1pPr marL="0" indent="0" algn="l">
              <a:buNone/>
              <a:defRPr sz="2400">
                <a:solidFill>
                  <a:schemeClr val="tx1">
                    <a:lumMod val="65000"/>
                    <a:lumOff val="35000"/>
                  </a:schemeClr>
                </a:solidFill>
              </a:defRPr>
            </a:lvl1pPr>
          </a:lstStyle>
          <a:p>
            <a:pPr lvl="0"/>
            <a:endParaRPr lang="en-US" dirty="0" smtClean="0"/>
          </a:p>
        </p:txBody>
      </p:sp>
      <p:sp>
        <p:nvSpPr>
          <p:cNvPr id="19" name="Text Placeholder 22"/>
          <p:cNvSpPr>
            <a:spLocks noGrp="1"/>
          </p:cNvSpPr>
          <p:nvPr>
            <p:ph type="body" sz="quarter" idx="14"/>
          </p:nvPr>
        </p:nvSpPr>
        <p:spPr>
          <a:xfrm>
            <a:off x="685800" y="4725144"/>
            <a:ext cx="7772400" cy="408356"/>
          </a:xfrm>
        </p:spPr>
        <p:txBody>
          <a:bodyPr>
            <a:noAutofit/>
          </a:bodyPr>
          <a:lstStyle>
            <a:lvl1pPr marL="0" indent="0" algn="l">
              <a:buNone/>
              <a:defRPr sz="2400" baseline="0">
                <a:solidFill>
                  <a:schemeClr val="accent4"/>
                </a:solidFill>
              </a:defRPr>
            </a:lvl1pPr>
          </a:lstStyle>
          <a:p>
            <a:pPr lvl="0"/>
            <a:endParaRPr lang="en-US" dirty="0" smtClean="0"/>
          </a:p>
        </p:txBody>
      </p:sp>
      <p:sp>
        <p:nvSpPr>
          <p:cNvPr id="21" name="Text Placeholder 22"/>
          <p:cNvSpPr>
            <a:spLocks noGrp="1"/>
          </p:cNvSpPr>
          <p:nvPr>
            <p:ph type="body" sz="quarter" idx="15"/>
          </p:nvPr>
        </p:nvSpPr>
        <p:spPr>
          <a:xfrm>
            <a:off x="685800" y="5137706"/>
            <a:ext cx="7772400" cy="408356"/>
          </a:xfrm>
        </p:spPr>
        <p:txBody>
          <a:bodyPr>
            <a:noAutofit/>
          </a:bodyPr>
          <a:lstStyle>
            <a:lvl1pPr marL="0" indent="0" algn="l">
              <a:buNone/>
              <a:defRPr sz="2400" baseline="0">
                <a:solidFill>
                  <a:schemeClr val="accent4"/>
                </a:solidFill>
              </a:defRPr>
            </a:lvl1pPr>
          </a:lstStyle>
          <a:p>
            <a:pPr lvl="0"/>
            <a:endParaRPr lang="en-US" dirty="0" smtClean="0"/>
          </a:p>
        </p:txBody>
      </p:sp>
      <p:sp>
        <p:nvSpPr>
          <p:cNvPr id="26" name="TextBox 25"/>
          <p:cNvSpPr txBox="1"/>
          <p:nvPr userDrawn="1"/>
        </p:nvSpPr>
        <p:spPr>
          <a:xfrm>
            <a:off x="683568" y="1877001"/>
            <a:ext cx="7776864" cy="643533"/>
          </a:xfrm>
          <a:prstGeom prst="rect">
            <a:avLst/>
          </a:prstGeom>
          <a:noFill/>
        </p:spPr>
        <p:txBody>
          <a:bodyPr wrap="square" rtlCol="0">
            <a:spAutoFit/>
          </a:bodyPr>
          <a:lstStyle/>
          <a:p>
            <a:pPr algn="ctr"/>
            <a:r>
              <a:rPr lang="en-GB" sz="4000" dirty="0" smtClean="0">
                <a:solidFill>
                  <a:srgbClr val="000060"/>
                </a:solidFill>
                <a:latin typeface="+mj-lt"/>
              </a:rPr>
              <a:t>Thank you</a:t>
            </a:r>
            <a:endParaRPr lang="en-GB" sz="4000" dirty="0">
              <a:solidFill>
                <a:srgbClr val="000060"/>
              </a:solidFill>
              <a:latin typeface="+mj-lt"/>
            </a:endParaRPr>
          </a:p>
        </p:txBody>
      </p:sp>
      <p:sp>
        <p:nvSpPr>
          <p:cNvPr id="27" name="TextBox 26"/>
          <p:cNvSpPr txBox="1"/>
          <p:nvPr userDrawn="1"/>
        </p:nvSpPr>
        <p:spPr>
          <a:xfrm>
            <a:off x="683568" y="2752990"/>
            <a:ext cx="7776864" cy="584775"/>
          </a:xfrm>
          <a:prstGeom prst="rect">
            <a:avLst/>
          </a:prstGeom>
          <a:noFill/>
        </p:spPr>
        <p:txBody>
          <a:bodyPr wrap="square" rtlCol="0">
            <a:spAutoFit/>
          </a:bodyPr>
          <a:lstStyle/>
          <a:p>
            <a:pPr algn="ctr"/>
            <a:r>
              <a:rPr lang="en-GB" sz="3200" dirty="0" smtClean="0">
                <a:solidFill>
                  <a:schemeClr val="accent4"/>
                </a:solidFill>
                <a:latin typeface="+mn-lt"/>
              </a:rPr>
              <a:t>www.rossmartin.co.uk</a:t>
            </a:r>
            <a:endParaRPr lang="en-GB" sz="3200" dirty="0">
              <a:solidFill>
                <a:schemeClr val="accent4"/>
              </a:solidFill>
              <a:latin typeface="+mn-lt"/>
            </a:endParaRPr>
          </a:p>
        </p:txBody>
      </p:sp>
      <p:sp>
        <p:nvSpPr>
          <p:cNvPr id="28" name="Rectangle 27"/>
          <p:cNvSpPr/>
          <p:nvPr userDrawn="1"/>
        </p:nvSpPr>
        <p:spPr>
          <a:xfrm flipV="1">
            <a:off x="683568" y="3671313"/>
            <a:ext cx="7776864" cy="45719"/>
          </a:xfrm>
          <a:prstGeom prst="rect">
            <a:avLst/>
          </a:prstGeom>
          <a:gradFill flip="none" rotWithShape="1">
            <a:gsLst>
              <a:gs pos="0">
                <a:schemeClr val="bg1"/>
              </a:gs>
              <a:gs pos="39999">
                <a:schemeClr val="tx2">
                  <a:lumMod val="75000"/>
                </a:schemeClr>
              </a:gs>
              <a:gs pos="70000">
                <a:schemeClr val="tx2">
                  <a:lumMod val="75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85107719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Date Placeholder 9"/>
          <p:cNvSpPr>
            <a:spLocks noGrp="1"/>
          </p:cNvSpPr>
          <p:nvPr>
            <p:ph type="dt" sz="half" idx="10"/>
          </p:nvPr>
        </p:nvSpPr>
        <p:spPr/>
        <p:txBody>
          <a:bodyPr/>
          <a:lstStyle/>
          <a:p>
            <a:fld id="{244117BE-6199-48C4-8950-B1C92B3D9232}" type="datetime1">
              <a:rPr lang="en-GB" smtClean="0"/>
              <a:t>17/04/2012</a:t>
            </a:fld>
            <a:endParaRPr lang="en-GB" dirty="0"/>
          </a:p>
        </p:txBody>
      </p:sp>
      <p:sp>
        <p:nvSpPr>
          <p:cNvPr id="11" name="Footer Placeholder 10"/>
          <p:cNvSpPr>
            <a:spLocks noGrp="1"/>
          </p:cNvSpPr>
          <p:nvPr>
            <p:ph type="ftr" sz="quarter" idx="11"/>
          </p:nvPr>
        </p:nvSpPr>
        <p:spPr/>
        <p:txBody>
          <a:bodyPr/>
          <a:lstStyle/>
          <a:p>
            <a:r>
              <a:rPr lang="en-GB" dirty="0" smtClean="0"/>
              <a:t>© 2012 Ross Martin Tax Consultancy Limited</a:t>
            </a:r>
            <a:endParaRPr lang="en-GB" dirty="0"/>
          </a:p>
        </p:txBody>
      </p:sp>
      <p:sp>
        <p:nvSpPr>
          <p:cNvPr id="12" name="Slide Number Placeholder 11"/>
          <p:cNvSpPr>
            <a:spLocks noGrp="1"/>
          </p:cNvSpPr>
          <p:nvPr>
            <p:ph type="sldNum" sz="quarter" idx="12"/>
          </p:nvPr>
        </p:nvSpPr>
        <p:spPr/>
        <p:txBody>
          <a:bodyPr/>
          <a:lstStyle/>
          <a:p>
            <a:fld id="{B6E687F8-7E6C-4537-867D-2E18159C6C26}" type="slidenum">
              <a:rPr lang="en-GB" smtClean="0"/>
              <a:pPr/>
              <a:t>‹#›</a:t>
            </a:fld>
            <a:endParaRPr lang="en-GB" dirty="0"/>
          </a:p>
        </p:txBody>
      </p:sp>
    </p:spTree>
    <p:extLst>
      <p:ext uri="{BB962C8B-B14F-4D97-AF65-F5344CB8AC3E}">
        <p14:creationId xmlns:p14="http://schemas.microsoft.com/office/powerpoint/2010/main" val="246474794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1520" y="620688"/>
            <a:ext cx="8640961" cy="5544616"/>
          </a:xfrm>
          <a:solidFill>
            <a:schemeClr val="tx2">
              <a:lumMod val="75000"/>
            </a:schemeClr>
          </a:solidFill>
        </p:spPr>
        <p:txBody>
          <a:bodyPr anchor="ctr"/>
          <a:lstStyle>
            <a:lvl1pPr algn="l">
              <a:defRPr sz="4000" b="0" cap="none">
                <a:solidFill>
                  <a:schemeClr val="bg1"/>
                </a:solidFill>
              </a:defRPr>
            </a:lvl1pPr>
          </a:lstStyle>
          <a:p>
            <a:r>
              <a:rPr lang="en-US" dirty="0" smtClean="0"/>
              <a:t>Click to edit master title style</a:t>
            </a:r>
            <a:endParaRPr lang="en-GB" dirty="0"/>
          </a:p>
        </p:txBody>
      </p:sp>
      <p:sp>
        <p:nvSpPr>
          <p:cNvPr id="10" name="Date Placeholder 9"/>
          <p:cNvSpPr>
            <a:spLocks noGrp="1"/>
          </p:cNvSpPr>
          <p:nvPr>
            <p:ph type="dt" sz="half" idx="10"/>
          </p:nvPr>
        </p:nvSpPr>
        <p:spPr/>
        <p:txBody>
          <a:bodyPr/>
          <a:lstStyle/>
          <a:p>
            <a:fld id="{5900876E-02E2-40EC-9AA5-87FAB3DD3E7F}" type="datetime1">
              <a:rPr lang="en-GB" smtClean="0"/>
              <a:t>17/04/2012</a:t>
            </a:fld>
            <a:endParaRPr lang="en-GB" dirty="0"/>
          </a:p>
        </p:txBody>
      </p:sp>
      <p:sp>
        <p:nvSpPr>
          <p:cNvPr id="11" name="Footer Placeholder 10"/>
          <p:cNvSpPr>
            <a:spLocks noGrp="1"/>
          </p:cNvSpPr>
          <p:nvPr>
            <p:ph type="ftr" sz="quarter" idx="11"/>
          </p:nvPr>
        </p:nvSpPr>
        <p:spPr/>
        <p:txBody>
          <a:bodyPr/>
          <a:lstStyle/>
          <a:p>
            <a:r>
              <a:rPr lang="en-GB" dirty="0" smtClean="0"/>
              <a:t>© 2012 Ross Martin Tax Consultancy Limited</a:t>
            </a:r>
            <a:endParaRPr lang="en-GB" dirty="0"/>
          </a:p>
        </p:txBody>
      </p:sp>
      <p:sp>
        <p:nvSpPr>
          <p:cNvPr id="12" name="Slide Number Placeholder 11"/>
          <p:cNvSpPr>
            <a:spLocks noGrp="1"/>
          </p:cNvSpPr>
          <p:nvPr>
            <p:ph type="sldNum" sz="quarter" idx="12"/>
          </p:nvPr>
        </p:nvSpPr>
        <p:spPr/>
        <p:txBody>
          <a:bodyPr/>
          <a:lstStyle/>
          <a:p>
            <a:fld id="{B6E687F8-7E6C-4537-867D-2E18159C6C26}" type="slidenum">
              <a:rPr lang="en-GB" smtClean="0"/>
              <a:pPr/>
              <a:t>‹#›</a:t>
            </a:fld>
            <a:endParaRPr lang="en-GB" dirty="0"/>
          </a:p>
        </p:txBody>
      </p:sp>
    </p:spTree>
    <p:extLst>
      <p:ext uri="{BB962C8B-B14F-4D97-AF65-F5344CB8AC3E}">
        <p14:creationId xmlns:p14="http://schemas.microsoft.com/office/powerpoint/2010/main" val="24604478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Date Placeholder 7"/>
          <p:cNvSpPr>
            <a:spLocks noGrp="1"/>
          </p:cNvSpPr>
          <p:nvPr>
            <p:ph type="dt" sz="half" idx="10"/>
          </p:nvPr>
        </p:nvSpPr>
        <p:spPr/>
        <p:txBody>
          <a:bodyPr/>
          <a:lstStyle/>
          <a:p>
            <a:fld id="{3573FF6C-FF16-4BD1-849D-AC608CA84EE1}" type="datetime1">
              <a:rPr lang="en-GB" smtClean="0"/>
              <a:t>17/04/2012</a:t>
            </a:fld>
            <a:endParaRPr lang="en-GB" dirty="0"/>
          </a:p>
        </p:txBody>
      </p:sp>
      <p:sp>
        <p:nvSpPr>
          <p:cNvPr id="9" name="Footer Placeholder 8"/>
          <p:cNvSpPr>
            <a:spLocks noGrp="1"/>
          </p:cNvSpPr>
          <p:nvPr>
            <p:ph type="ftr" sz="quarter" idx="11"/>
          </p:nvPr>
        </p:nvSpPr>
        <p:spPr/>
        <p:txBody>
          <a:bodyPr/>
          <a:lstStyle/>
          <a:p>
            <a:r>
              <a:rPr lang="en-GB" dirty="0" smtClean="0"/>
              <a:t>© 2012 Ross Martin Tax Consultancy Limited</a:t>
            </a:r>
            <a:endParaRPr lang="en-GB" dirty="0"/>
          </a:p>
        </p:txBody>
      </p:sp>
      <p:sp>
        <p:nvSpPr>
          <p:cNvPr id="10" name="Slide Number Placeholder 9"/>
          <p:cNvSpPr>
            <a:spLocks noGrp="1"/>
          </p:cNvSpPr>
          <p:nvPr>
            <p:ph type="sldNum" sz="quarter" idx="12"/>
          </p:nvPr>
        </p:nvSpPr>
        <p:spPr/>
        <p:txBody>
          <a:bodyPr/>
          <a:lstStyle/>
          <a:p>
            <a:fld id="{B6E687F8-7E6C-4537-867D-2E18159C6C26}" type="slidenum">
              <a:rPr lang="en-GB" smtClean="0"/>
              <a:pPr/>
              <a:t>‹#›</a:t>
            </a:fld>
            <a:endParaRPr lang="en-GB" dirty="0"/>
          </a:p>
        </p:txBody>
      </p:sp>
    </p:spTree>
    <p:extLst>
      <p:ext uri="{BB962C8B-B14F-4D97-AF65-F5344CB8AC3E}">
        <p14:creationId xmlns:p14="http://schemas.microsoft.com/office/powerpoint/2010/main" val="1061862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Date Placeholder 9"/>
          <p:cNvSpPr>
            <a:spLocks noGrp="1"/>
          </p:cNvSpPr>
          <p:nvPr>
            <p:ph type="dt" sz="half" idx="10"/>
          </p:nvPr>
        </p:nvSpPr>
        <p:spPr/>
        <p:txBody>
          <a:bodyPr/>
          <a:lstStyle/>
          <a:p>
            <a:fld id="{D35D4A34-772B-4500-8530-7459EBA42539}" type="datetime1">
              <a:rPr lang="en-GB" smtClean="0"/>
              <a:t>17/04/2012</a:t>
            </a:fld>
            <a:endParaRPr lang="en-GB" dirty="0"/>
          </a:p>
        </p:txBody>
      </p:sp>
      <p:sp>
        <p:nvSpPr>
          <p:cNvPr id="11" name="Footer Placeholder 10"/>
          <p:cNvSpPr>
            <a:spLocks noGrp="1"/>
          </p:cNvSpPr>
          <p:nvPr>
            <p:ph type="ftr" sz="quarter" idx="11"/>
          </p:nvPr>
        </p:nvSpPr>
        <p:spPr/>
        <p:txBody>
          <a:bodyPr/>
          <a:lstStyle/>
          <a:p>
            <a:r>
              <a:rPr lang="en-GB" dirty="0" smtClean="0"/>
              <a:t>© 2012 Ross Martin Tax Consultancy Limited</a:t>
            </a:r>
            <a:endParaRPr lang="en-GB" dirty="0"/>
          </a:p>
        </p:txBody>
      </p:sp>
      <p:sp>
        <p:nvSpPr>
          <p:cNvPr id="12" name="Slide Number Placeholder 11"/>
          <p:cNvSpPr>
            <a:spLocks noGrp="1"/>
          </p:cNvSpPr>
          <p:nvPr>
            <p:ph type="sldNum" sz="quarter" idx="12"/>
          </p:nvPr>
        </p:nvSpPr>
        <p:spPr/>
        <p:txBody>
          <a:bodyPr/>
          <a:lstStyle/>
          <a:p>
            <a:fld id="{B6E687F8-7E6C-4537-867D-2E18159C6C26}" type="slidenum">
              <a:rPr lang="en-GB" smtClean="0"/>
              <a:pPr/>
              <a:t>‹#›</a:t>
            </a:fld>
            <a:endParaRPr lang="en-GB" dirty="0"/>
          </a:p>
        </p:txBody>
      </p:sp>
    </p:spTree>
    <p:extLst>
      <p:ext uri="{BB962C8B-B14F-4D97-AF65-F5344CB8AC3E}">
        <p14:creationId xmlns:p14="http://schemas.microsoft.com/office/powerpoint/2010/main" val="145239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6" name="Date Placeholder 5"/>
          <p:cNvSpPr>
            <a:spLocks noGrp="1"/>
          </p:cNvSpPr>
          <p:nvPr>
            <p:ph type="dt" sz="half" idx="10"/>
          </p:nvPr>
        </p:nvSpPr>
        <p:spPr/>
        <p:txBody>
          <a:bodyPr/>
          <a:lstStyle/>
          <a:p>
            <a:fld id="{3E3212E2-5090-493C-B0FB-9AE7ED9ACC73}" type="datetime1">
              <a:rPr lang="en-GB" smtClean="0"/>
              <a:t>17/04/2012</a:t>
            </a:fld>
            <a:endParaRPr lang="en-GB" dirty="0"/>
          </a:p>
        </p:txBody>
      </p:sp>
      <p:sp>
        <p:nvSpPr>
          <p:cNvPr id="7" name="Footer Placeholder 6"/>
          <p:cNvSpPr>
            <a:spLocks noGrp="1"/>
          </p:cNvSpPr>
          <p:nvPr>
            <p:ph type="ftr" sz="quarter" idx="11"/>
          </p:nvPr>
        </p:nvSpPr>
        <p:spPr/>
        <p:txBody>
          <a:bodyPr/>
          <a:lstStyle/>
          <a:p>
            <a:r>
              <a:rPr lang="en-GB" dirty="0" smtClean="0"/>
              <a:t>© 2012 Ross Martin Tax Consultancy Limited</a:t>
            </a:r>
            <a:endParaRPr lang="en-GB" dirty="0"/>
          </a:p>
        </p:txBody>
      </p:sp>
      <p:sp>
        <p:nvSpPr>
          <p:cNvPr id="8" name="Slide Number Placeholder 7"/>
          <p:cNvSpPr>
            <a:spLocks noGrp="1"/>
          </p:cNvSpPr>
          <p:nvPr>
            <p:ph type="sldNum" sz="quarter" idx="12"/>
          </p:nvPr>
        </p:nvSpPr>
        <p:spPr/>
        <p:txBody>
          <a:bodyPr/>
          <a:lstStyle/>
          <a:p>
            <a:fld id="{B6E687F8-7E6C-4537-867D-2E18159C6C26}" type="slidenum">
              <a:rPr lang="en-GB" smtClean="0"/>
              <a:pPr/>
              <a:t>‹#›</a:t>
            </a:fld>
            <a:endParaRPr lang="en-GB" dirty="0"/>
          </a:p>
        </p:txBody>
      </p:sp>
    </p:spTree>
    <p:extLst>
      <p:ext uri="{BB962C8B-B14F-4D97-AF65-F5344CB8AC3E}">
        <p14:creationId xmlns:p14="http://schemas.microsoft.com/office/powerpoint/2010/main" val="183147368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233D5ED-B0FA-481A-9C62-8F4CF5A4042E}" type="datetime1">
              <a:rPr lang="en-GB" smtClean="0"/>
              <a:t>17/04/2012</a:t>
            </a:fld>
            <a:endParaRPr lang="en-GB" dirty="0"/>
          </a:p>
        </p:txBody>
      </p:sp>
      <p:sp>
        <p:nvSpPr>
          <p:cNvPr id="6" name="Footer Placeholder 5"/>
          <p:cNvSpPr>
            <a:spLocks noGrp="1"/>
          </p:cNvSpPr>
          <p:nvPr>
            <p:ph type="ftr" sz="quarter" idx="11"/>
          </p:nvPr>
        </p:nvSpPr>
        <p:spPr/>
        <p:txBody>
          <a:bodyPr/>
          <a:lstStyle/>
          <a:p>
            <a:r>
              <a:rPr lang="en-GB" dirty="0" smtClean="0"/>
              <a:t>© 2011 Ross Martin Tax Consultancy Limited</a:t>
            </a:r>
            <a:endParaRPr lang="en-GB" dirty="0"/>
          </a:p>
        </p:txBody>
      </p:sp>
      <p:sp>
        <p:nvSpPr>
          <p:cNvPr id="7" name="Slide Number Placeholder 6"/>
          <p:cNvSpPr>
            <a:spLocks noGrp="1"/>
          </p:cNvSpPr>
          <p:nvPr>
            <p:ph type="sldNum" sz="quarter" idx="12"/>
          </p:nvPr>
        </p:nvSpPr>
        <p:spPr/>
        <p:txBody>
          <a:bodyPr/>
          <a:lstStyle/>
          <a:p>
            <a:fld id="{B6E687F8-7E6C-4537-867D-2E18159C6C26}" type="slidenum">
              <a:rPr lang="en-GB" smtClean="0"/>
              <a:pPr/>
              <a:t>‹#›</a:t>
            </a:fld>
            <a:endParaRPr lang="en-GB" dirty="0"/>
          </a:p>
        </p:txBody>
      </p:sp>
    </p:spTree>
    <p:extLst>
      <p:ext uri="{BB962C8B-B14F-4D97-AF65-F5344CB8AC3E}">
        <p14:creationId xmlns:p14="http://schemas.microsoft.com/office/powerpoint/2010/main" val="3108236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3008313" cy="1064439"/>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764704"/>
            <a:ext cx="5111750" cy="536145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829143"/>
            <a:ext cx="3008313" cy="42970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429D4324-44B2-4A2E-9C6E-60522F39AAEB}" type="datetime1">
              <a:rPr lang="en-GB" smtClean="0"/>
              <a:t>17/04/2012</a:t>
            </a:fld>
            <a:endParaRPr lang="en-GB" dirty="0"/>
          </a:p>
        </p:txBody>
      </p:sp>
      <p:sp>
        <p:nvSpPr>
          <p:cNvPr id="9" name="Footer Placeholder 8"/>
          <p:cNvSpPr>
            <a:spLocks noGrp="1"/>
          </p:cNvSpPr>
          <p:nvPr>
            <p:ph type="ftr" sz="quarter" idx="11"/>
          </p:nvPr>
        </p:nvSpPr>
        <p:spPr/>
        <p:txBody>
          <a:bodyPr/>
          <a:lstStyle/>
          <a:p>
            <a:r>
              <a:rPr lang="en-GB" dirty="0" smtClean="0"/>
              <a:t>© 2011 Ross Martin Tax Consultancy Limited</a:t>
            </a:r>
            <a:endParaRPr lang="en-GB" dirty="0"/>
          </a:p>
        </p:txBody>
      </p:sp>
      <p:sp>
        <p:nvSpPr>
          <p:cNvPr id="10" name="Slide Number Placeholder 9"/>
          <p:cNvSpPr>
            <a:spLocks noGrp="1"/>
          </p:cNvSpPr>
          <p:nvPr>
            <p:ph type="sldNum" sz="quarter" idx="12"/>
          </p:nvPr>
        </p:nvSpPr>
        <p:spPr/>
        <p:txBody>
          <a:bodyPr/>
          <a:lstStyle/>
          <a:p>
            <a:fld id="{B6E687F8-7E6C-4537-867D-2E18159C6C26}" type="slidenum">
              <a:rPr lang="en-GB" smtClean="0"/>
              <a:pPr/>
              <a:t>‹#›</a:t>
            </a:fld>
            <a:endParaRPr lang="en-GB" dirty="0"/>
          </a:p>
        </p:txBody>
      </p:sp>
    </p:spTree>
    <p:extLst>
      <p:ext uri="{BB962C8B-B14F-4D97-AF65-F5344CB8AC3E}">
        <p14:creationId xmlns:p14="http://schemas.microsoft.com/office/powerpoint/2010/main" val="1002184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A4CF80A1-0AA1-4C36-936E-6A63B747F81F}" type="datetime1">
              <a:rPr lang="en-GB" smtClean="0"/>
              <a:t>17/04/2012</a:t>
            </a:fld>
            <a:endParaRPr lang="en-GB" dirty="0"/>
          </a:p>
        </p:txBody>
      </p:sp>
      <p:sp>
        <p:nvSpPr>
          <p:cNvPr id="9" name="Footer Placeholder 8"/>
          <p:cNvSpPr>
            <a:spLocks noGrp="1"/>
          </p:cNvSpPr>
          <p:nvPr>
            <p:ph type="ftr" sz="quarter" idx="11"/>
          </p:nvPr>
        </p:nvSpPr>
        <p:spPr/>
        <p:txBody>
          <a:bodyPr/>
          <a:lstStyle/>
          <a:p>
            <a:r>
              <a:rPr lang="en-GB" dirty="0" smtClean="0"/>
              <a:t>© 2011 Ross Martin Tax Consultancy Limited</a:t>
            </a:r>
            <a:endParaRPr lang="en-GB" dirty="0"/>
          </a:p>
        </p:txBody>
      </p:sp>
      <p:sp>
        <p:nvSpPr>
          <p:cNvPr id="10" name="Slide Number Placeholder 9"/>
          <p:cNvSpPr>
            <a:spLocks noGrp="1"/>
          </p:cNvSpPr>
          <p:nvPr>
            <p:ph type="sldNum" sz="quarter" idx="12"/>
          </p:nvPr>
        </p:nvSpPr>
        <p:spPr/>
        <p:txBody>
          <a:bodyPr/>
          <a:lstStyle/>
          <a:p>
            <a:fld id="{B6E687F8-7E6C-4537-867D-2E18159C6C26}" type="slidenum">
              <a:rPr lang="en-GB" smtClean="0"/>
              <a:pPr/>
              <a:t>‹#›</a:t>
            </a:fld>
            <a:endParaRPr lang="en-GB" dirty="0"/>
          </a:p>
        </p:txBody>
      </p:sp>
    </p:spTree>
    <p:extLst>
      <p:ext uri="{BB962C8B-B14F-4D97-AF65-F5344CB8AC3E}">
        <p14:creationId xmlns:p14="http://schemas.microsoft.com/office/powerpoint/2010/main" val="46665646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20688"/>
            <a:ext cx="8229600" cy="796949"/>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9" name="Picture 8"/>
          <p:cNvPicPr>
            <a:picLocks noChangeAspect="1"/>
          </p:cNvPicPr>
          <p:nvPr/>
        </p:nvPicPr>
        <p:blipFill rotWithShape="1">
          <a:blip r:embed="rId14" cstate="print">
            <a:extLst>
              <a:ext uri="{28A0092B-C50C-407E-A947-70E740481C1C}">
                <a14:useLocalDpi xmlns:a14="http://schemas.microsoft.com/office/drawing/2010/main" val="0"/>
              </a:ext>
            </a:extLst>
          </a:blip>
          <a:srcRect l="6306" t="6931" r="6330" b="14182"/>
          <a:stretch/>
        </p:blipFill>
        <p:spPr>
          <a:xfrm>
            <a:off x="8255035" y="44624"/>
            <a:ext cx="848152" cy="510121"/>
          </a:xfrm>
          <a:prstGeom prst="rect">
            <a:avLst/>
          </a:prstGeom>
        </p:spPr>
      </p:pic>
      <p:sp>
        <p:nvSpPr>
          <p:cNvPr id="10" name="TextBox 9"/>
          <p:cNvSpPr txBox="1"/>
          <p:nvPr/>
        </p:nvSpPr>
        <p:spPr>
          <a:xfrm>
            <a:off x="5220072" y="116632"/>
            <a:ext cx="2937987" cy="400110"/>
          </a:xfrm>
          <a:prstGeom prst="rect">
            <a:avLst/>
          </a:prstGeom>
          <a:noFill/>
        </p:spPr>
        <p:txBody>
          <a:bodyPr wrap="square" lIns="0" tIns="0" rIns="0" bIns="0"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GB" sz="1300" b="0" i="0" u="none" strike="noStrike" kern="0" cap="none" spc="20" normalizeH="0" baseline="0" noProof="0" dirty="0" smtClean="0">
                <a:ln>
                  <a:noFill/>
                </a:ln>
                <a:solidFill>
                  <a:srgbClr val="000060"/>
                </a:solidFill>
                <a:effectLst/>
                <a:uLnTx/>
                <a:uFillTx/>
                <a:latin typeface="Calibri" pitchFamily="34" charset="0"/>
                <a:cs typeface="Calibri" pitchFamily="34" charset="0"/>
              </a:rPr>
              <a:t>ROSS MARTIN TAX CONSULTANCY</a:t>
            </a:r>
          </a:p>
          <a:p>
            <a:pPr marL="0" marR="0" lvl="0" indent="0" algn="r" defTabSz="914400" eaLnBrk="1" fontAlgn="auto" latinLnBrk="0" hangingPunct="1">
              <a:lnSpc>
                <a:spcPct val="100000"/>
              </a:lnSpc>
              <a:spcBef>
                <a:spcPts val="0"/>
              </a:spcBef>
              <a:spcAft>
                <a:spcPts val="0"/>
              </a:spcAft>
              <a:buClrTx/>
              <a:buSzTx/>
              <a:buFontTx/>
              <a:buNone/>
              <a:tabLst/>
              <a:defRPr/>
            </a:pPr>
            <a:r>
              <a:rPr kumimoji="0" lang="en-GB" sz="1300" b="0" i="0" u="none" strike="noStrike" kern="0" cap="none" spc="20" normalizeH="0" baseline="0" noProof="0" dirty="0" smtClean="0">
                <a:ln>
                  <a:noFill/>
                </a:ln>
                <a:solidFill>
                  <a:srgbClr val="A9C16D"/>
                </a:solidFill>
                <a:effectLst/>
                <a:uLnTx/>
                <a:uFillTx/>
                <a:latin typeface="Calibri" pitchFamily="34" charset="0"/>
                <a:cs typeface="Calibri" pitchFamily="34" charset="0"/>
              </a:rPr>
              <a:t>www.rossmartin.co.uk</a:t>
            </a:r>
          </a:p>
        </p:txBody>
      </p:sp>
      <p:sp>
        <p:nvSpPr>
          <p:cNvPr id="11" name="Date Placeholder 3"/>
          <p:cNvSpPr>
            <a:spLocks noGrp="1"/>
          </p:cNvSpPr>
          <p:nvPr>
            <p:ph type="dt" sz="half" idx="2"/>
          </p:nvPr>
        </p:nvSpPr>
        <p:spPr>
          <a:xfrm>
            <a:off x="7884368" y="6381328"/>
            <a:ext cx="1008112" cy="288032"/>
          </a:xfrm>
          <a:prstGeom prst="rect">
            <a:avLst/>
          </a:prstGeom>
        </p:spPr>
        <p:txBody>
          <a:bodyPr vert="horz" lIns="0" tIns="0" rIns="0" bIns="0" rtlCol="0" anchor="ctr"/>
          <a:lstStyle>
            <a:lvl1pPr algn="r">
              <a:defRPr sz="1000">
                <a:solidFill>
                  <a:schemeClr val="tx1">
                    <a:tint val="75000"/>
                  </a:schemeClr>
                </a:solidFill>
                <a:latin typeface="Arial" pitchFamily="34" charset="0"/>
                <a:cs typeface="Arial" pitchFamily="34" charset="0"/>
              </a:defRPr>
            </a:lvl1pPr>
          </a:lstStyle>
          <a:p>
            <a:fld id="{96A72201-2070-4B07-A157-2C20339871FE}" type="datetime1">
              <a:rPr lang="en-GB" smtClean="0"/>
              <a:t>17/04/2012</a:t>
            </a:fld>
            <a:endParaRPr lang="en-GB" dirty="0"/>
          </a:p>
        </p:txBody>
      </p:sp>
      <p:sp>
        <p:nvSpPr>
          <p:cNvPr id="12" name="Footer Placeholder 4"/>
          <p:cNvSpPr>
            <a:spLocks noGrp="1"/>
          </p:cNvSpPr>
          <p:nvPr>
            <p:ph type="ftr" sz="quarter" idx="3"/>
          </p:nvPr>
        </p:nvSpPr>
        <p:spPr>
          <a:xfrm>
            <a:off x="251520" y="6381328"/>
            <a:ext cx="2592288" cy="288032"/>
          </a:xfrm>
          <a:prstGeom prst="rect">
            <a:avLst/>
          </a:prstGeom>
        </p:spPr>
        <p:txBody>
          <a:bodyPr vert="horz" lIns="0" tIns="0" rIns="0" bIns="0" rtlCol="0" anchor="ctr"/>
          <a:lstStyle>
            <a:lvl1pPr algn="l">
              <a:defRPr sz="1000">
                <a:solidFill>
                  <a:schemeClr val="tx1">
                    <a:tint val="75000"/>
                  </a:schemeClr>
                </a:solidFill>
                <a:latin typeface="Arial" pitchFamily="34" charset="0"/>
                <a:cs typeface="Arial" pitchFamily="34" charset="0"/>
              </a:defRPr>
            </a:lvl1pPr>
          </a:lstStyle>
          <a:p>
            <a:r>
              <a:rPr lang="en-GB" dirty="0" smtClean="0"/>
              <a:t>© 2012 Ross Martin Tax Consultancy Limited</a:t>
            </a:r>
            <a:endParaRPr lang="en-GB" dirty="0"/>
          </a:p>
        </p:txBody>
      </p:sp>
      <p:sp>
        <p:nvSpPr>
          <p:cNvPr id="13" name="Slide Number Placeholder 5"/>
          <p:cNvSpPr>
            <a:spLocks noGrp="1"/>
          </p:cNvSpPr>
          <p:nvPr>
            <p:ph type="sldNum" sz="quarter" idx="4"/>
          </p:nvPr>
        </p:nvSpPr>
        <p:spPr>
          <a:xfrm>
            <a:off x="4446240" y="6381328"/>
            <a:ext cx="251519" cy="288032"/>
          </a:xfrm>
          <a:prstGeom prst="rect">
            <a:avLst/>
          </a:prstGeom>
        </p:spPr>
        <p:txBody>
          <a:bodyPr vert="horz" lIns="0" tIns="0" rIns="0" bIns="0" rtlCol="0" anchor="ctr"/>
          <a:lstStyle>
            <a:lvl1pPr algn="ctr">
              <a:defRPr sz="1000">
                <a:solidFill>
                  <a:schemeClr val="tx1">
                    <a:tint val="75000"/>
                  </a:schemeClr>
                </a:solidFill>
                <a:latin typeface="Arial" pitchFamily="34" charset="0"/>
                <a:cs typeface="Arial" pitchFamily="34" charset="0"/>
              </a:defRPr>
            </a:lvl1pPr>
          </a:lstStyle>
          <a:p>
            <a:fld id="{B6E687F8-7E6C-4537-867D-2E18159C6C26}" type="slidenum">
              <a:rPr lang="en-GB" smtClean="0"/>
              <a:pPr/>
              <a:t>‹#›</a:t>
            </a:fld>
            <a:endParaRPr lang="en-GB" dirty="0"/>
          </a:p>
        </p:txBody>
      </p:sp>
      <p:sp>
        <p:nvSpPr>
          <p:cNvPr id="14" name="Rectangle 13"/>
          <p:cNvSpPr/>
          <p:nvPr/>
        </p:nvSpPr>
        <p:spPr>
          <a:xfrm>
            <a:off x="0" y="6263601"/>
            <a:ext cx="9144000" cy="45719"/>
          </a:xfrm>
          <a:prstGeom prst="rect">
            <a:avLst/>
          </a:prstGeom>
          <a:gradFill flip="none" rotWithShape="1">
            <a:gsLst>
              <a:gs pos="0">
                <a:schemeClr val="bg1">
                  <a:lumMod val="75000"/>
                </a:schemeClr>
              </a:gs>
              <a:gs pos="39999">
                <a:schemeClr val="bg1">
                  <a:lumMod val="95000"/>
                </a:schemeClr>
              </a:gs>
              <a:gs pos="70000">
                <a:schemeClr val="bg1">
                  <a:lumMod val="95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145595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defTabSz="914400" rtl="0" eaLnBrk="1" latinLnBrk="0" hangingPunct="1">
        <a:spcBef>
          <a:spcPct val="0"/>
        </a:spcBef>
        <a:buNone/>
        <a:defRPr sz="3600" kern="1200">
          <a:solidFill>
            <a:srgbClr val="000060"/>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ct val="20000"/>
        </a:spcBef>
        <a:buClr>
          <a:srgbClr val="898989"/>
        </a:buClr>
        <a:buFont typeface="Arial" pitchFamily="34" charset="0"/>
        <a:buChar char="•"/>
        <a:defRPr sz="28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rgbClr val="898989"/>
        </a:buClr>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chemeClr val="accent4"/>
        </a:buClr>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chemeClr val="accent4"/>
        </a:buClr>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chemeClr val="accent4"/>
        </a:buClr>
        <a:buFont typeface="Arial" pitchFamily="34" charset="0"/>
        <a:buChar char="–"/>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8840"/>
            <a:ext cx="7772400" cy="2016224"/>
          </a:xfrm>
        </p:spPr>
        <p:txBody>
          <a:bodyPr>
            <a:normAutofit/>
          </a:bodyPr>
          <a:lstStyle/>
          <a:p>
            <a:r>
              <a:rPr lang="en-GB" dirty="0" smtClean="0"/>
              <a:t>Reed v HMRC, umbrella companies &amp; travel claims</a:t>
            </a:r>
            <a:endParaRPr lang="en-GB" dirty="0"/>
          </a:p>
        </p:txBody>
      </p:sp>
      <p:sp>
        <p:nvSpPr>
          <p:cNvPr id="4" name="Text Placeholder 3"/>
          <p:cNvSpPr>
            <a:spLocks noGrp="1"/>
          </p:cNvSpPr>
          <p:nvPr>
            <p:ph type="body" sz="quarter" idx="13"/>
          </p:nvPr>
        </p:nvSpPr>
        <p:spPr>
          <a:xfrm>
            <a:off x="611560" y="5229200"/>
            <a:ext cx="7772400" cy="408356"/>
          </a:xfrm>
        </p:spPr>
        <p:txBody>
          <a:bodyPr/>
          <a:lstStyle/>
          <a:p>
            <a:r>
              <a:rPr lang="en-GB" dirty="0" smtClean="0"/>
              <a:t>Nichola Ross Martin FCA</a:t>
            </a:r>
            <a:endParaRPr lang="en-GB" dirty="0"/>
          </a:p>
        </p:txBody>
      </p:sp>
    </p:spTree>
    <p:extLst>
      <p:ext uri="{BB962C8B-B14F-4D97-AF65-F5344CB8AC3E}">
        <p14:creationId xmlns:p14="http://schemas.microsoft.com/office/powerpoint/2010/main" val="33131743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Salary </a:t>
            </a:r>
            <a:r>
              <a:rPr lang="en-GB" dirty="0" smtClean="0"/>
              <a:t>sacrifice problems</a:t>
            </a:r>
            <a:endParaRPr lang="en-GB" dirty="0"/>
          </a:p>
        </p:txBody>
      </p:sp>
      <p:sp>
        <p:nvSpPr>
          <p:cNvPr id="3" name="Content Placeholder 2"/>
          <p:cNvSpPr>
            <a:spLocks noGrp="1"/>
          </p:cNvSpPr>
          <p:nvPr>
            <p:ph idx="1"/>
          </p:nvPr>
        </p:nvSpPr>
        <p:spPr/>
        <p:txBody>
          <a:bodyPr>
            <a:normAutofit/>
          </a:bodyPr>
          <a:lstStyle/>
          <a:p>
            <a:pPr marL="57150" indent="0">
              <a:buNone/>
            </a:pPr>
            <a:r>
              <a:rPr lang="en-GB" dirty="0"/>
              <a:t>A permanent change to an employment contract:</a:t>
            </a:r>
          </a:p>
          <a:p>
            <a:pPr marL="514350" indent="-457200"/>
            <a:r>
              <a:rPr lang="en-GB" dirty="0"/>
              <a:t>Between employer and employee </a:t>
            </a:r>
          </a:p>
          <a:p>
            <a:pPr marL="514350" indent="-457200"/>
            <a:r>
              <a:rPr lang="en-GB" dirty="0"/>
              <a:t>HMRC cannot challenge genuine changes</a:t>
            </a:r>
          </a:p>
          <a:p>
            <a:pPr marL="0" indent="0">
              <a:buNone/>
            </a:pPr>
            <a:endParaRPr lang="en-GB" dirty="0"/>
          </a:p>
          <a:p>
            <a:pPr marL="0" indent="0">
              <a:buNone/>
            </a:pPr>
            <a:r>
              <a:rPr lang="en-GB" dirty="0"/>
              <a:t>RTA salary sacrifice:</a:t>
            </a:r>
          </a:p>
          <a:p>
            <a:r>
              <a:rPr lang="en-GB" dirty="0"/>
              <a:t>workers able to opt in and opt out again</a:t>
            </a:r>
          </a:p>
          <a:p>
            <a:r>
              <a:rPr lang="en-GB" dirty="0"/>
              <a:t>Ineffective: not a permanent change at </a:t>
            </a:r>
            <a:r>
              <a:rPr lang="en-GB" dirty="0" smtClean="0"/>
              <a:t>all</a:t>
            </a:r>
            <a:endParaRPr lang="en-GB" dirty="0"/>
          </a:p>
          <a:p>
            <a:endParaRPr lang="en-GB" dirty="0"/>
          </a:p>
        </p:txBody>
      </p:sp>
      <p:sp>
        <p:nvSpPr>
          <p:cNvPr id="4" name="Date Placeholder 3"/>
          <p:cNvSpPr>
            <a:spLocks noGrp="1"/>
          </p:cNvSpPr>
          <p:nvPr>
            <p:ph type="dt" sz="half" idx="10"/>
          </p:nvPr>
        </p:nvSpPr>
        <p:spPr/>
        <p:txBody>
          <a:bodyPr/>
          <a:lstStyle/>
          <a:p>
            <a:fld id="{244117BE-6199-48C4-8950-B1C92B3D9232}" type="datetime1">
              <a:rPr lang="en-GB" smtClean="0"/>
              <a:t>17/04/2012</a:t>
            </a:fld>
            <a:endParaRPr lang="en-GB" dirty="0"/>
          </a:p>
        </p:txBody>
      </p:sp>
      <p:sp>
        <p:nvSpPr>
          <p:cNvPr id="5" name="Footer Placeholder 4"/>
          <p:cNvSpPr>
            <a:spLocks noGrp="1"/>
          </p:cNvSpPr>
          <p:nvPr>
            <p:ph type="ftr" sz="quarter" idx="11"/>
          </p:nvPr>
        </p:nvSpPr>
        <p:spPr/>
        <p:txBody>
          <a:bodyPr/>
          <a:lstStyle/>
          <a:p>
            <a:r>
              <a:rPr lang="en-GB" dirty="0" smtClean="0"/>
              <a:t>© 2012 Ross Martin Tax Consultancy Limited</a:t>
            </a:r>
            <a:endParaRPr lang="en-GB" dirty="0"/>
          </a:p>
        </p:txBody>
      </p:sp>
      <p:sp>
        <p:nvSpPr>
          <p:cNvPr id="6" name="Slide Number Placeholder 5"/>
          <p:cNvSpPr>
            <a:spLocks noGrp="1"/>
          </p:cNvSpPr>
          <p:nvPr>
            <p:ph type="sldNum" sz="quarter" idx="12"/>
          </p:nvPr>
        </p:nvSpPr>
        <p:spPr/>
        <p:txBody>
          <a:bodyPr/>
          <a:lstStyle/>
          <a:p>
            <a:fld id="{B6E687F8-7E6C-4537-867D-2E18159C6C26}" type="slidenum">
              <a:rPr lang="en-GB" smtClean="0"/>
              <a:pPr/>
              <a:t>10</a:t>
            </a:fld>
            <a:endParaRPr lang="en-GB" dirty="0"/>
          </a:p>
        </p:txBody>
      </p:sp>
    </p:spTree>
    <p:extLst>
      <p:ext uri="{BB962C8B-B14F-4D97-AF65-F5344CB8AC3E}">
        <p14:creationId xmlns:p14="http://schemas.microsoft.com/office/powerpoint/2010/main" val="40405122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RTA: further problems</a:t>
            </a:r>
            <a:endParaRPr lang="en-GB" dirty="0"/>
          </a:p>
        </p:txBody>
      </p:sp>
      <p:sp>
        <p:nvSpPr>
          <p:cNvPr id="3" name="Content Placeholder 2"/>
          <p:cNvSpPr>
            <a:spLocks noGrp="1"/>
          </p:cNvSpPr>
          <p:nvPr>
            <p:ph idx="1"/>
          </p:nvPr>
        </p:nvSpPr>
        <p:spPr/>
        <p:txBody>
          <a:bodyPr>
            <a:normAutofit/>
          </a:bodyPr>
          <a:lstStyle/>
          <a:p>
            <a:pPr marL="57150" indent="0">
              <a:buNone/>
            </a:pPr>
            <a:r>
              <a:rPr lang="en-GB" dirty="0" smtClean="0"/>
              <a:t>Workers were on “permanent contracts”</a:t>
            </a:r>
          </a:p>
          <a:p>
            <a:pPr marL="57150" indent="0">
              <a:buNone/>
            </a:pPr>
            <a:r>
              <a:rPr lang="en-GB" dirty="0" smtClean="0"/>
              <a:t>The </a:t>
            </a:r>
            <a:r>
              <a:rPr lang="en-GB" dirty="0"/>
              <a:t>t</a:t>
            </a:r>
            <a:r>
              <a:rPr lang="en-GB" dirty="0" smtClean="0"/>
              <a:t>ax </a:t>
            </a:r>
            <a:r>
              <a:rPr lang="en-GB" dirty="0"/>
              <a:t>t</a:t>
            </a:r>
            <a:r>
              <a:rPr lang="en-GB" dirty="0" smtClean="0"/>
              <a:t>ribunal </a:t>
            </a:r>
            <a:r>
              <a:rPr lang="en-GB" dirty="0" smtClean="0"/>
              <a:t>did not agree:</a:t>
            </a:r>
          </a:p>
          <a:p>
            <a:pPr marL="514350" indent="-457200"/>
            <a:r>
              <a:rPr lang="en-GB" dirty="0" smtClean="0"/>
              <a:t>No pay when no work available</a:t>
            </a:r>
          </a:p>
          <a:p>
            <a:pPr marL="514350" indent="-457200"/>
            <a:r>
              <a:rPr lang="en-GB" dirty="0" smtClean="0"/>
              <a:t>No holiday pay</a:t>
            </a:r>
            <a:br>
              <a:rPr lang="en-GB" dirty="0" smtClean="0"/>
            </a:br>
            <a:endParaRPr lang="en-GB" dirty="0"/>
          </a:p>
          <a:p>
            <a:pPr marL="0" indent="0">
              <a:buNone/>
            </a:pPr>
            <a:r>
              <a:rPr lang="en-GB" dirty="0" smtClean="0"/>
              <a:t>Workers were agency temps, after all.</a:t>
            </a:r>
            <a:endParaRPr lang="en-GB" dirty="0"/>
          </a:p>
        </p:txBody>
      </p:sp>
      <p:sp>
        <p:nvSpPr>
          <p:cNvPr id="4" name="Date Placeholder 3"/>
          <p:cNvSpPr>
            <a:spLocks noGrp="1"/>
          </p:cNvSpPr>
          <p:nvPr>
            <p:ph type="dt" sz="half" idx="10"/>
          </p:nvPr>
        </p:nvSpPr>
        <p:spPr/>
        <p:txBody>
          <a:bodyPr/>
          <a:lstStyle/>
          <a:p>
            <a:fld id="{244117BE-6199-48C4-8950-B1C92B3D9232}" type="datetime1">
              <a:rPr lang="en-GB" smtClean="0"/>
              <a:t>17/04/2012</a:t>
            </a:fld>
            <a:endParaRPr lang="en-GB" dirty="0"/>
          </a:p>
        </p:txBody>
      </p:sp>
      <p:sp>
        <p:nvSpPr>
          <p:cNvPr id="5" name="Footer Placeholder 4"/>
          <p:cNvSpPr>
            <a:spLocks noGrp="1"/>
          </p:cNvSpPr>
          <p:nvPr>
            <p:ph type="ftr" sz="quarter" idx="11"/>
          </p:nvPr>
        </p:nvSpPr>
        <p:spPr/>
        <p:txBody>
          <a:bodyPr/>
          <a:lstStyle/>
          <a:p>
            <a:r>
              <a:rPr lang="en-GB" dirty="0" smtClean="0"/>
              <a:t>© 2012 Ross Martin Tax Consultancy Limited</a:t>
            </a:r>
            <a:endParaRPr lang="en-GB" dirty="0"/>
          </a:p>
        </p:txBody>
      </p:sp>
      <p:sp>
        <p:nvSpPr>
          <p:cNvPr id="6" name="Slide Number Placeholder 5"/>
          <p:cNvSpPr>
            <a:spLocks noGrp="1"/>
          </p:cNvSpPr>
          <p:nvPr>
            <p:ph type="sldNum" sz="quarter" idx="12"/>
          </p:nvPr>
        </p:nvSpPr>
        <p:spPr/>
        <p:txBody>
          <a:bodyPr/>
          <a:lstStyle/>
          <a:p>
            <a:fld id="{B6E687F8-7E6C-4537-867D-2E18159C6C26}" type="slidenum">
              <a:rPr lang="en-GB" smtClean="0"/>
              <a:pPr/>
              <a:t>11</a:t>
            </a:fld>
            <a:endParaRPr lang="en-GB" dirty="0"/>
          </a:p>
        </p:txBody>
      </p:sp>
    </p:spTree>
    <p:extLst>
      <p:ext uri="{BB962C8B-B14F-4D97-AF65-F5344CB8AC3E}">
        <p14:creationId xmlns:p14="http://schemas.microsoft.com/office/powerpoint/2010/main" val="16021232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Umbrella companies</a:t>
            </a:r>
          </a:p>
        </p:txBody>
      </p:sp>
      <p:sp>
        <p:nvSpPr>
          <p:cNvPr id="3" name="Content Placeholder 2"/>
          <p:cNvSpPr>
            <a:spLocks noGrp="1"/>
          </p:cNvSpPr>
          <p:nvPr>
            <p:ph idx="1"/>
          </p:nvPr>
        </p:nvSpPr>
        <p:spPr/>
        <p:txBody>
          <a:bodyPr>
            <a:normAutofit fontScale="92500" lnSpcReduction="20000"/>
          </a:bodyPr>
          <a:lstStyle/>
          <a:p>
            <a:pPr marL="0" indent="0">
              <a:buNone/>
            </a:pPr>
            <a:r>
              <a:rPr lang="en-GB" dirty="0"/>
              <a:t>Worker employed by the company</a:t>
            </a:r>
          </a:p>
          <a:p>
            <a:r>
              <a:rPr lang="en-GB" dirty="0"/>
              <a:t>When workplaces qualify as temporary all travel allowable</a:t>
            </a:r>
          </a:p>
          <a:p>
            <a:r>
              <a:rPr lang="en-GB" dirty="0"/>
              <a:t>PAYE dispensation </a:t>
            </a:r>
          </a:p>
          <a:p>
            <a:r>
              <a:rPr lang="en-GB" dirty="0"/>
              <a:t>Charges paid often erode any benefits (like the RTA) for the individual worker</a:t>
            </a:r>
          </a:p>
          <a:p>
            <a:endParaRPr lang="en-GB" dirty="0"/>
          </a:p>
          <a:p>
            <a:pPr marL="0" indent="0">
              <a:buNone/>
            </a:pPr>
            <a:r>
              <a:rPr lang="en-GB" dirty="0"/>
              <a:t>Challenges by HMRC:</a:t>
            </a:r>
          </a:p>
          <a:p>
            <a:r>
              <a:rPr lang="en-GB" dirty="0"/>
              <a:t>When workplaces all in same area treated as permanent workplaces:</a:t>
            </a:r>
          </a:p>
          <a:p>
            <a:r>
              <a:rPr lang="en-GB" dirty="0" smtClean="0"/>
              <a:t>e.g. </a:t>
            </a:r>
            <a:r>
              <a:rPr lang="en-GB" dirty="0"/>
              <a:t>City centre, Olympic Village, Enterprise </a:t>
            </a:r>
            <a:r>
              <a:rPr lang="en-GB" dirty="0" smtClean="0"/>
              <a:t>Zone</a:t>
            </a:r>
            <a:endParaRPr lang="en-GB" dirty="0"/>
          </a:p>
        </p:txBody>
      </p:sp>
      <p:sp>
        <p:nvSpPr>
          <p:cNvPr id="4" name="Date Placeholder 3"/>
          <p:cNvSpPr>
            <a:spLocks noGrp="1"/>
          </p:cNvSpPr>
          <p:nvPr>
            <p:ph type="dt" sz="half" idx="10"/>
          </p:nvPr>
        </p:nvSpPr>
        <p:spPr/>
        <p:txBody>
          <a:bodyPr/>
          <a:lstStyle/>
          <a:p>
            <a:fld id="{244117BE-6199-48C4-8950-B1C92B3D9232}" type="datetime1">
              <a:rPr lang="en-GB" smtClean="0"/>
              <a:t>17/04/2012</a:t>
            </a:fld>
            <a:endParaRPr lang="en-GB" dirty="0"/>
          </a:p>
        </p:txBody>
      </p:sp>
      <p:sp>
        <p:nvSpPr>
          <p:cNvPr id="5" name="Footer Placeholder 4"/>
          <p:cNvSpPr>
            <a:spLocks noGrp="1"/>
          </p:cNvSpPr>
          <p:nvPr>
            <p:ph type="ftr" sz="quarter" idx="11"/>
          </p:nvPr>
        </p:nvSpPr>
        <p:spPr/>
        <p:txBody>
          <a:bodyPr/>
          <a:lstStyle/>
          <a:p>
            <a:r>
              <a:rPr lang="en-GB" dirty="0" smtClean="0"/>
              <a:t>© 2012 Ross Martin Tax Consultancy Limited</a:t>
            </a:r>
            <a:endParaRPr lang="en-GB" dirty="0"/>
          </a:p>
        </p:txBody>
      </p:sp>
      <p:sp>
        <p:nvSpPr>
          <p:cNvPr id="6" name="Slide Number Placeholder 5"/>
          <p:cNvSpPr>
            <a:spLocks noGrp="1"/>
          </p:cNvSpPr>
          <p:nvPr>
            <p:ph type="sldNum" sz="quarter" idx="12"/>
          </p:nvPr>
        </p:nvSpPr>
        <p:spPr/>
        <p:txBody>
          <a:bodyPr/>
          <a:lstStyle/>
          <a:p>
            <a:fld id="{B6E687F8-7E6C-4537-867D-2E18159C6C26}" type="slidenum">
              <a:rPr lang="en-GB" smtClean="0"/>
              <a:pPr/>
              <a:t>12</a:t>
            </a:fld>
            <a:endParaRPr lang="en-GB" dirty="0"/>
          </a:p>
        </p:txBody>
      </p:sp>
    </p:spTree>
    <p:extLst>
      <p:ext uri="{BB962C8B-B14F-4D97-AF65-F5344CB8AC3E}">
        <p14:creationId xmlns:p14="http://schemas.microsoft.com/office/powerpoint/2010/main" val="3147117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Self Employed travel tax</a:t>
            </a:r>
            <a:endParaRPr lang="en-GB" dirty="0"/>
          </a:p>
        </p:txBody>
      </p:sp>
      <p:sp>
        <p:nvSpPr>
          <p:cNvPr id="3" name="Content Placeholder 2"/>
          <p:cNvSpPr>
            <a:spLocks noGrp="1"/>
          </p:cNvSpPr>
          <p:nvPr>
            <p:ph idx="1"/>
          </p:nvPr>
        </p:nvSpPr>
        <p:spPr>
          <a:xfrm>
            <a:off x="467544" y="1628800"/>
            <a:ext cx="8363272" cy="4565103"/>
          </a:xfrm>
        </p:spPr>
        <p:txBody>
          <a:bodyPr>
            <a:normAutofit/>
          </a:bodyPr>
          <a:lstStyle/>
          <a:p>
            <a:pPr marL="0" indent="0">
              <a:buNone/>
            </a:pPr>
            <a:r>
              <a:rPr lang="en-GB" dirty="0" smtClean="0"/>
              <a:t>Home &gt; workplace = not allowed</a:t>
            </a:r>
          </a:p>
          <a:p>
            <a:pPr marL="0" indent="0">
              <a:buNone/>
            </a:pPr>
            <a:r>
              <a:rPr lang="en-GB" dirty="0" smtClean="0"/>
              <a:t>unless:</a:t>
            </a:r>
          </a:p>
          <a:p>
            <a:r>
              <a:rPr lang="en-GB" dirty="0" smtClean="0"/>
              <a:t>Based at home, or</a:t>
            </a:r>
          </a:p>
          <a:p>
            <a:r>
              <a:rPr lang="en-GB" dirty="0" smtClean="0"/>
              <a:t>an itinerant worker, or</a:t>
            </a:r>
          </a:p>
          <a:p>
            <a:r>
              <a:rPr lang="en-GB" dirty="0" smtClean="0"/>
              <a:t>in a travelling occupation</a:t>
            </a:r>
          </a:p>
          <a:p>
            <a:pPr marL="0" indent="0">
              <a:buNone/>
            </a:pPr>
            <a:r>
              <a:rPr lang="en-GB" dirty="0" smtClean="0"/>
              <a:t>Then, home &gt; workplaces = allowed</a:t>
            </a:r>
            <a:endParaRPr lang="en-GB" dirty="0"/>
          </a:p>
          <a:p>
            <a:pPr marL="0" indent="0">
              <a:buNone/>
            </a:pPr>
            <a:endParaRPr lang="en-GB" dirty="0" smtClean="0"/>
          </a:p>
          <a:p>
            <a:pPr marL="0" indent="0">
              <a:buNone/>
            </a:pPr>
            <a:r>
              <a:rPr lang="en-GB" dirty="0" smtClean="0"/>
              <a:t>Itinerant worker – one who moves from temporary workplace to temporary workplace.</a:t>
            </a:r>
          </a:p>
          <a:p>
            <a:pPr marL="0" indent="0">
              <a:buNone/>
            </a:pPr>
            <a:endParaRPr lang="en-GB" dirty="0"/>
          </a:p>
        </p:txBody>
      </p:sp>
      <p:sp>
        <p:nvSpPr>
          <p:cNvPr id="4" name="Date Placeholder 3"/>
          <p:cNvSpPr>
            <a:spLocks noGrp="1"/>
          </p:cNvSpPr>
          <p:nvPr>
            <p:ph type="dt" sz="half" idx="10"/>
          </p:nvPr>
        </p:nvSpPr>
        <p:spPr/>
        <p:txBody>
          <a:bodyPr/>
          <a:lstStyle/>
          <a:p>
            <a:endParaRPr lang="en-GB" dirty="0" smtClean="0"/>
          </a:p>
          <a:p>
            <a:endParaRPr lang="en-GB" dirty="0"/>
          </a:p>
        </p:txBody>
      </p:sp>
      <p:sp>
        <p:nvSpPr>
          <p:cNvPr id="5" name="Footer Placeholder 4"/>
          <p:cNvSpPr>
            <a:spLocks noGrp="1"/>
          </p:cNvSpPr>
          <p:nvPr>
            <p:ph type="ftr" sz="quarter" idx="11"/>
          </p:nvPr>
        </p:nvSpPr>
        <p:spPr/>
        <p:txBody>
          <a:bodyPr/>
          <a:lstStyle/>
          <a:p>
            <a:r>
              <a:rPr lang="en-GB" dirty="0" smtClean="0"/>
              <a:t>© 2012 Ross Martin Tax Consultancy Limited</a:t>
            </a:r>
            <a:endParaRPr lang="en-GB" dirty="0"/>
          </a:p>
        </p:txBody>
      </p:sp>
      <p:sp>
        <p:nvSpPr>
          <p:cNvPr id="6" name="Slide Number Placeholder 5"/>
          <p:cNvSpPr>
            <a:spLocks noGrp="1"/>
          </p:cNvSpPr>
          <p:nvPr>
            <p:ph type="sldNum" sz="quarter" idx="12"/>
          </p:nvPr>
        </p:nvSpPr>
        <p:spPr/>
        <p:txBody>
          <a:bodyPr/>
          <a:lstStyle/>
          <a:p>
            <a:fld id="{B6E687F8-7E6C-4537-867D-2E18159C6C26}" type="slidenum">
              <a:rPr lang="en-GB" smtClean="0"/>
              <a:pPr/>
              <a:t>13</a:t>
            </a:fld>
            <a:endParaRPr lang="en-GB" dirty="0"/>
          </a:p>
        </p:txBody>
      </p:sp>
    </p:spTree>
    <p:extLst>
      <p:ext uri="{BB962C8B-B14F-4D97-AF65-F5344CB8AC3E}">
        <p14:creationId xmlns:p14="http://schemas.microsoft.com/office/powerpoint/2010/main" val="42338903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Changes to self employed tax</a:t>
            </a:r>
          </a:p>
        </p:txBody>
      </p:sp>
      <p:sp>
        <p:nvSpPr>
          <p:cNvPr id="3" name="Content Placeholder 2"/>
          <p:cNvSpPr>
            <a:spLocks noGrp="1"/>
          </p:cNvSpPr>
          <p:nvPr>
            <p:ph idx="1"/>
          </p:nvPr>
        </p:nvSpPr>
        <p:spPr/>
        <p:txBody>
          <a:bodyPr>
            <a:noAutofit/>
          </a:bodyPr>
          <a:lstStyle/>
          <a:p>
            <a:pPr marL="57150" indent="0">
              <a:buNone/>
            </a:pPr>
            <a:r>
              <a:rPr lang="en-GB" dirty="0" smtClean="0"/>
              <a:t>Office of Tax Simplification recommendations</a:t>
            </a:r>
            <a:br>
              <a:rPr lang="en-GB" dirty="0" smtClean="0"/>
            </a:br>
            <a:endParaRPr lang="en-GB" dirty="0" smtClean="0"/>
          </a:p>
          <a:p>
            <a:pPr marL="514350" indent="-457200"/>
            <a:r>
              <a:rPr lang="en-GB" dirty="0" smtClean="0"/>
              <a:t>From 6 April 2013</a:t>
            </a:r>
          </a:p>
          <a:p>
            <a:pPr marL="514350" indent="-457200"/>
            <a:r>
              <a:rPr lang="en-GB" dirty="0" smtClean="0"/>
              <a:t>Simplified reporting</a:t>
            </a:r>
          </a:p>
          <a:p>
            <a:pPr marL="514350" indent="-457200"/>
            <a:r>
              <a:rPr lang="en-GB" dirty="0" smtClean="0"/>
              <a:t>Fixed rate deductions for travel, subsistence and accommodation costs</a:t>
            </a:r>
          </a:p>
          <a:p>
            <a:r>
              <a:rPr lang="en-GB" dirty="0" smtClean="0"/>
              <a:t>Review of itinerant workers – typically construction workers</a:t>
            </a:r>
          </a:p>
        </p:txBody>
      </p:sp>
      <p:sp>
        <p:nvSpPr>
          <p:cNvPr id="4" name="Date Placeholder 3"/>
          <p:cNvSpPr>
            <a:spLocks noGrp="1"/>
          </p:cNvSpPr>
          <p:nvPr>
            <p:ph type="dt" sz="half" idx="10"/>
          </p:nvPr>
        </p:nvSpPr>
        <p:spPr/>
        <p:txBody>
          <a:bodyPr/>
          <a:lstStyle/>
          <a:p>
            <a:fld id="{244117BE-6199-48C4-8950-B1C92B3D9232}" type="datetime1">
              <a:rPr lang="en-GB" smtClean="0"/>
              <a:t>17/04/2012</a:t>
            </a:fld>
            <a:endParaRPr lang="en-GB" dirty="0"/>
          </a:p>
        </p:txBody>
      </p:sp>
      <p:sp>
        <p:nvSpPr>
          <p:cNvPr id="5" name="Footer Placeholder 4"/>
          <p:cNvSpPr>
            <a:spLocks noGrp="1"/>
          </p:cNvSpPr>
          <p:nvPr>
            <p:ph type="ftr" sz="quarter" idx="11"/>
          </p:nvPr>
        </p:nvSpPr>
        <p:spPr/>
        <p:txBody>
          <a:bodyPr/>
          <a:lstStyle/>
          <a:p>
            <a:r>
              <a:rPr lang="en-GB" dirty="0" smtClean="0"/>
              <a:t>© 2012 Ross Martin Tax Consultancy Limited</a:t>
            </a:r>
            <a:endParaRPr lang="en-GB" dirty="0"/>
          </a:p>
        </p:txBody>
      </p:sp>
      <p:sp>
        <p:nvSpPr>
          <p:cNvPr id="6" name="Slide Number Placeholder 5"/>
          <p:cNvSpPr>
            <a:spLocks noGrp="1"/>
          </p:cNvSpPr>
          <p:nvPr>
            <p:ph type="sldNum" sz="quarter" idx="12"/>
          </p:nvPr>
        </p:nvSpPr>
        <p:spPr/>
        <p:txBody>
          <a:bodyPr/>
          <a:lstStyle/>
          <a:p>
            <a:fld id="{B6E687F8-7E6C-4537-867D-2E18159C6C26}" type="slidenum">
              <a:rPr lang="en-GB" smtClean="0"/>
              <a:pPr/>
              <a:t>14</a:t>
            </a:fld>
            <a:endParaRPr lang="en-GB" dirty="0"/>
          </a:p>
        </p:txBody>
      </p:sp>
    </p:spTree>
    <p:extLst>
      <p:ext uri="{BB962C8B-B14F-4D97-AF65-F5344CB8AC3E}">
        <p14:creationId xmlns:p14="http://schemas.microsoft.com/office/powerpoint/2010/main" val="27443253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p:txBody>
          <a:bodyPr>
            <a:noAutofit/>
          </a:bodyPr>
          <a:lstStyle/>
          <a:p>
            <a:pPr marL="57150" indent="0">
              <a:buNone/>
            </a:pPr>
            <a:r>
              <a:rPr lang="en-GB" dirty="0" smtClean="0"/>
              <a:t>Reed v HMRC: let’s wait and see</a:t>
            </a:r>
          </a:p>
          <a:p>
            <a:pPr marL="57150" indent="0">
              <a:buNone/>
            </a:pPr>
            <a:endParaRPr lang="en-GB" dirty="0"/>
          </a:p>
          <a:p>
            <a:pPr marL="57150" indent="0">
              <a:buNone/>
            </a:pPr>
            <a:r>
              <a:rPr lang="en-GB" dirty="0" smtClean="0"/>
              <a:t>Umbrella companies: poor value for workers, HMRC digging in heels with some claims</a:t>
            </a:r>
          </a:p>
          <a:p>
            <a:pPr marL="57150" indent="0">
              <a:buNone/>
            </a:pPr>
            <a:endParaRPr lang="en-GB" dirty="0"/>
          </a:p>
          <a:p>
            <a:pPr marL="57150" indent="0">
              <a:buNone/>
            </a:pPr>
            <a:r>
              <a:rPr lang="en-GB" dirty="0" smtClean="0"/>
              <a:t>Self employed</a:t>
            </a:r>
            <a:r>
              <a:rPr lang="en-GB" dirty="0"/>
              <a:t>: </a:t>
            </a:r>
            <a:r>
              <a:rPr lang="en-GB" dirty="0" smtClean="0"/>
              <a:t>flat rate expenses - possibility for significant </a:t>
            </a:r>
            <a:r>
              <a:rPr lang="en-GB" dirty="0"/>
              <a:t>benefit for many workers</a:t>
            </a:r>
          </a:p>
          <a:p>
            <a:pPr marL="57150" indent="0">
              <a:buNone/>
            </a:pPr>
            <a:endParaRPr lang="en-GB" dirty="0"/>
          </a:p>
        </p:txBody>
      </p:sp>
      <p:sp>
        <p:nvSpPr>
          <p:cNvPr id="4" name="Date Placeholder 3"/>
          <p:cNvSpPr>
            <a:spLocks noGrp="1"/>
          </p:cNvSpPr>
          <p:nvPr>
            <p:ph type="dt" sz="half" idx="10"/>
          </p:nvPr>
        </p:nvSpPr>
        <p:spPr/>
        <p:txBody>
          <a:bodyPr/>
          <a:lstStyle/>
          <a:p>
            <a:fld id="{244117BE-6199-48C4-8950-B1C92B3D9232}" type="datetime1">
              <a:rPr lang="en-GB" smtClean="0"/>
              <a:t>17/04/2012</a:t>
            </a:fld>
            <a:endParaRPr lang="en-GB" dirty="0"/>
          </a:p>
        </p:txBody>
      </p:sp>
      <p:sp>
        <p:nvSpPr>
          <p:cNvPr id="5" name="Footer Placeholder 4"/>
          <p:cNvSpPr>
            <a:spLocks noGrp="1"/>
          </p:cNvSpPr>
          <p:nvPr>
            <p:ph type="ftr" sz="quarter" idx="11"/>
          </p:nvPr>
        </p:nvSpPr>
        <p:spPr/>
        <p:txBody>
          <a:bodyPr/>
          <a:lstStyle/>
          <a:p>
            <a:r>
              <a:rPr lang="en-GB" dirty="0" smtClean="0"/>
              <a:t>© 2012 Ross Martin Tax Consultancy Limited</a:t>
            </a:r>
            <a:endParaRPr lang="en-GB" dirty="0"/>
          </a:p>
        </p:txBody>
      </p:sp>
      <p:sp>
        <p:nvSpPr>
          <p:cNvPr id="6" name="Slide Number Placeholder 5"/>
          <p:cNvSpPr>
            <a:spLocks noGrp="1"/>
          </p:cNvSpPr>
          <p:nvPr>
            <p:ph type="sldNum" sz="quarter" idx="12"/>
          </p:nvPr>
        </p:nvSpPr>
        <p:spPr/>
        <p:txBody>
          <a:bodyPr/>
          <a:lstStyle/>
          <a:p>
            <a:fld id="{B6E687F8-7E6C-4537-867D-2E18159C6C26}" type="slidenum">
              <a:rPr lang="en-GB" smtClean="0"/>
              <a:pPr/>
              <a:t>15</a:t>
            </a:fld>
            <a:endParaRPr lang="en-GB" dirty="0"/>
          </a:p>
        </p:txBody>
      </p:sp>
    </p:spTree>
    <p:extLst>
      <p:ext uri="{BB962C8B-B14F-4D97-AF65-F5344CB8AC3E}">
        <p14:creationId xmlns:p14="http://schemas.microsoft.com/office/powerpoint/2010/main" val="8392580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A715C8-D90F-48EB-A5D3-197297E541A9}" type="datetime1">
              <a:rPr lang="en-GB" smtClean="0"/>
              <a:t>17/04/2012</a:t>
            </a:fld>
            <a:endParaRPr lang="en-GB" dirty="0"/>
          </a:p>
        </p:txBody>
      </p:sp>
      <p:sp>
        <p:nvSpPr>
          <p:cNvPr id="3" name="Footer Placeholder 2"/>
          <p:cNvSpPr>
            <a:spLocks noGrp="1"/>
          </p:cNvSpPr>
          <p:nvPr>
            <p:ph type="ftr" sz="quarter" idx="11"/>
          </p:nvPr>
        </p:nvSpPr>
        <p:spPr/>
        <p:txBody>
          <a:bodyPr/>
          <a:lstStyle/>
          <a:p>
            <a:r>
              <a:rPr lang="en-GB" dirty="0" smtClean="0"/>
              <a:t>© 2012 Ross Martin Tax Consultancy Limited</a:t>
            </a:r>
            <a:endParaRPr lang="en-GB" dirty="0"/>
          </a:p>
        </p:txBody>
      </p:sp>
      <p:sp>
        <p:nvSpPr>
          <p:cNvPr id="4" name="Slide Number Placeholder 3"/>
          <p:cNvSpPr>
            <a:spLocks noGrp="1"/>
          </p:cNvSpPr>
          <p:nvPr>
            <p:ph type="sldNum" sz="quarter" idx="12"/>
          </p:nvPr>
        </p:nvSpPr>
        <p:spPr/>
        <p:txBody>
          <a:bodyPr/>
          <a:lstStyle/>
          <a:p>
            <a:fld id="{B6E687F8-7E6C-4537-867D-2E18159C6C26}" type="slidenum">
              <a:rPr lang="en-GB" smtClean="0"/>
              <a:pPr/>
              <a:t>16</a:t>
            </a:fld>
            <a:endParaRPr lang="en-GB" dirty="0"/>
          </a:p>
        </p:txBody>
      </p:sp>
      <p:sp>
        <p:nvSpPr>
          <p:cNvPr id="5" name="Text Placeholder 4"/>
          <p:cNvSpPr>
            <a:spLocks noGrp="1"/>
          </p:cNvSpPr>
          <p:nvPr>
            <p:ph type="body" sz="quarter" idx="13"/>
          </p:nvPr>
        </p:nvSpPr>
        <p:spPr>
          <a:xfrm>
            <a:off x="611560" y="4365104"/>
            <a:ext cx="7772400" cy="408356"/>
          </a:xfrm>
        </p:spPr>
        <p:txBody>
          <a:bodyPr/>
          <a:lstStyle/>
          <a:p>
            <a:r>
              <a:rPr lang="en-GB" dirty="0" smtClean="0"/>
              <a:t>You </a:t>
            </a:r>
            <a:r>
              <a:rPr lang="en-GB" dirty="0"/>
              <a:t>are invited to contact Nichola Ross Martin’s Virtual Tax Partner support line for a second opinion on any tax matters </a:t>
            </a:r>
            <a:r>
              <a:rPr lang="en-GB" dirty="0" smtClean="0"/>
              <a:t>discussed </a:t>
            </a:r>
            <a:r>
              <a:rPr lang="en-GB" dirty="0"/>
              <a:t>in these slides: </a:t>
            </a:r>
            <a:r>
              <a:rPr lang="en-GB" dirty="0" smtClean="0"/>
              <a:t>nicki@rossmartin.co.uk</a:t>
            </a:r>
            <a:endParaRPr lang="en-GB" dirty="0"/>
          </a:p>
          <a:p>
            <a:endParaRPr lang="en-GB" dirty="0"/>
          </a:p>
        </p:txBody>
      </p:sp>
    </p:spTree>
    <p:extLst>
      <p:ext uri="{BB962C8B-B14F-4D97-AF65-F5344CB8AC3E}">
        <p14:creationId xmlns:p14="http://schemas.microsoft.com/office/powerpoint/2010/main" val="28233890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pPr eaLnBrk="1" hangingPunct="1"/>
            <a:r>
              <a:rPr lang="en-GB" dirty="0" smtClean="0"/>
              <a:t>Disclaimer</a:t>
            </a:r>
          </a:p>
        </p:txBody>
      </p:sp>
      <p:sp>
        <p:nvSpPr>
          <p:cNvPr id="3" name="Content Placeholder 2"/>
          <p:cNvSpPr>
            <a:spLocks noGrp="1"/>
          </p:cNvSpPr>
          <p:nvPr>
            <p:ph idx="1"/>
          </p:nvPr>
        </p:nvSpPr>
        <p:spPr/>
        <p:txBody>
          <a:bodyPr>
            <a:normAutofit/>
          </a:bodyPr>
          <a:lstStyle/>
          <a:p>
            <a:pPr marL="0" indent="0" eaLnBrk="1" hangingPunct="1">
              <a:buFont typeface="Arial" charset="0"/>
              <a:buNone/>
              <a:defRPr/>
            </a:pPr>
            <a:r>
              <a:rPr lang="en-GB" sz="2400" dirty="0" smtClean="0"/>
              <a:t>Whilst a concerted effort has been made to ensure these materials are up to date, the changing nature of both tax law and HMRC guidance mean that you should take appropriate advice before relying on or acting in accordance with any of the information provided herein. </a:t>
            </a:r>
          </a:p>
          <a:p>
            <a:pPr marL="0" indent="0" eaLnBrk="1" hangingPunct="1">
              <a:buFont typeface="Arial" charset="0"/>
              <a:buNone/>
              <a:defRPr/>
            </a:pPr>
            <a:r>
              <a:rPr lang="en-GB" sz="2400" dirty="0" smtClean="0"/>
              <a:t/>
            </a:r>
            <a:br>
              <a:rPr lang="en-GB" sz="2400" dirty="0" smtClean="0"/>
            </a:br>
            <a:endParaRPr lang="en-GB" sz="2400" dirty="0"/>
          </a:p>
        </p:txBody>
      </p:sp>
      <p:sp>
        <p:nvSpPr>
          <p:cNvPr id="4" name="Date Placeholder 3"/>
          <p:cNvSpPr>
            <a:spLocks noGrp="1"/>
          </p:cNvSpPr>
          <p:nvPr>
            <p:ph type="dt" sz="quarter" idx="10"/>
          </p:nvPr>
        </p:nvSpPr>
        <p:spPr/>
        <p:txBody>
          <a:bodyPr/>
          <a:lstStyle/>
          <a:p>
            <a:pPr>
              <a:defRPr/>
            </a:pPr>
            <a:fld id="{75B6E230-B2AE-4658-9E38-F730B50E8D6F}" type="datetime1">
              <a:rPr lang="en-GB" smtClean="0"/>
              <a:t>17/04/2012</a:t>
            </a:fld>
            <a:endParaRPr lang="en-GB" dirty="0"/>
          </a:p>
        </p:txBody>
      </p:sp>
      <p:sp>
        <p:nvSpPr>
          <p:cNvPr id="5" name="Footer Placeholder 4"/>
          <p:cNvSpPr>
            <a:spLocks noGrp="1"/>
          </p:cNvSpPr>
          <p:nvPr>
            <p:ph type="ftr" sz="quarter" idx="11"/>
          </p:nvPr>
        </p:nvSpPr>
        <p:spPr/>
        <p:txBody>
          <a:bodyPr/>
          <a:lstStyle/>
          <a:p>
            <a:pPr>
              <a:defRPr/>
            </a:pPr>
            <a:r>
              <a:rPr lang="en-GB" dirty="0" smtClean="0"/>
              <a:t>© 2012 Ross Martin Tax Consultancy Limited</a:t>
            </a:r>
            <a:endParaRPr lang="en-GB" dirty="0"/>
          </a:p>
        </p:txBody>
      </p:sp>
      <p:sp>
        <p:nvSpPr>
          <p:cNvPr id="6" name="Slide Number Placeholder 5"/>
          <p:cNvSpPr>
            <a:spLocks noGrp="1"/>
          </p:cNvSpPr>
          <p:nvPr>
            <p:ph type="sldNum" sz="quarter" idx="12"/>
          </p:nvPr>
        </p:nvSpPr>
        <p:spPr/>
        <p:txBody>
          <a:bodyPr/>
          <a:lstStyle/>
          <a:p>
            <a:pPr>
              <a:defRPr/>
            </a:pPr>
            <a:fld id="{45E7EAE1-C049-4DB5-B1A8-2490489CF45E}" type="slidenum">
              <a:rPr lang="en-GB" smtClean="0"/>
              <a:pPr>
                <a:defRPr/>
              </a:pPr>
              <a:t>17</a:t>
            </a:fld>
            <a:endParaRPr lang="en-GB" dirty="0"/>
          </a:p>
        </p:txBody>
      </p:sp>
    </p:spTree>
    <p:extLst>
      <p:ext uri="{BB962C8B-B14F-4D97-AF65-F5344CB8AC3E}">
        <p14:creationId xmlns:p14="http://schemas.microsoft.com/office/powerpoint/2010/main" val="3201386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Tax &amp; Travel</a:t>
            </a:r>
            <a:endParaRPr lang="en-GB" dirty="0"/>
          </a:p>
        </p:txBody>
      </p:sp>
      <p:sp>
        <p:nvSpPr>
          <p:cNvPr id="3" name="Content Placeholder 2"/>
          <p:cNvSpPr>
            <a:spLocks noGrp="1"/>
          </p:cNvSpPr>
          <p:nvPr>
            <p:ph idx="1"/>
          </p:nvPr>
        </p:nvSpPr>
        <p:spPr/>
        <p:txBody>
          <a:bodyPr>
            <a:normAutofit/>
          </a:bodyPr>
          <a:lstStyle/>
          <a:p>
            <a:pPr marL="57150" indent="0">
              <a:buNone/>
            </a:pPr>
            <a:r>
              <a:rPr lang="en-GB" dirty="0" smtClean="0"/>
              <a:t>Significant cost for:</a:t>
            </a:r>
          </a:p>
          <a:p>
            <a:r>
              <a:rPr lang="en-GB" dirty="0" smtClean="0"/>
              <a:t>Employers</a:t>
            </a:r>
          </a:p>
          <a:p>
            <a:r>
              <a:rPr lang="en-GB" dirty="0" smtClean="0"/>
              <a:t>Employees</a:t>
            </a:r>
          </a:p>
          <a:p>
            <a:pPr marL="457200" lvl="1" indent="0">
              <a:buNone/>
            </a:pPr>
            <a:endParaRPr lang="en-GB" sz="2800" dirty="0"/>
          </a:p>
          <a:p>
            <a:pPr marL="57150" indent="0">
              <a:buNone/>
            </a:pPr>
            <a:r>
              <a:rPr lang="en-GB" dirty="0" smtClean="0"/>
              <a:t>Different rules for:</a:t>
            </a:r>
          </a:p>
          <a:p>
            <a:r>
              <a:rPr lang="en-GB" dirty="0" smtClean="0"/>
              <a:t>Employees</a:t>
            </a:r>
          </a:p>
          <a:p>
            <a:r>
              <a:rPr lang="en-GB" dirty="0" smtClean="0"/>
              <a:t>Agency workers</a:t>
            </a:r>
          </a:p>
          <a:p>
            <a:r>
              <a:rPr lang="en-GB" dirty="0" smtClean="0"/>
              <a:t>Self-employed</a:t>
            </a:r>
            <a:endParaRPr lang="en-GB" dirty="0"/>
          </a:p>
        </p:txBody>
      </p:sp>
      <p:sp>
        <p:nvSpPr>
          <p:cNvPr id="4" name="Date Placeholder 3"/>
          <p:cNvSpPr>
            <a:spLocks noGrp="1"/>
          </p:cNvSpPr>
          <p:nvPr>
            <p:ph type="dt" sz="half" idx="10"/>
          </p:nvPr>
        </p:nvSpPr>
        <p:spPr/>
        <p:txBody>
          <a:bodyPr/>
          <a:lstStyle/>
          <a:p>
            <a:fld id="{244117BE-6199-48C4-8950-B1C92B3D9232}" type="datetime1">
              <a:rPr lang="en-GB" smtClean="0"/>
              <a:t>17/04/2012</a:t>
            </a:fld>
            <a:endParaRPr lang="en-GB" dirty="0"/>
          </a:p>
        </p:txBody>
      </p:sp>
      <p:sp>
        <p:nvSpPr>
          <p:cNvPr id="5" name="Footer Placeholder 4"/>
          <p:cNvSpPr>
            <a:spLocks noGrp="1"/>
          </p:cNvSpPr>
          <p:nvPr>
            <p:ph type="ftr" sz="quarter" idx="11"/>
          </p:nvPr>
        </p:nvSpPr>
        <p:spPr/>
        <p:txBody>
          <a:bodyPr/>
          <a:lstStyle/>
          <a:p>
            <a:r>
              <a:rPr lang="en-GB" dirty="0" smtClean="0"/>
              <a:t>© 2012 Ross Martin Tax Consultancy Limited</a:t>
            </a:r>
            <a:endParaRPr lang="en-GB" dirty="0"/>
          </a:p>
        </p:txBody>
      </p:sp>
      <p:sp>
        <p:nvSpPr>
          <p:cNvPr id="6" name="Slide Number Placeholder 5"/>
          <p:cNvSpPr>
            <a:spLocks noGrp="1"/>
          </p:cNvSpPr>
          <p:nvPr>
            <p:ph type="sldNum" sz="quarter" idx="12"/>
          </p:nvPr>
        </p:nvSpPr>
        <p:spPr/>
        <p:txBody>
          <a:bodyPr/>
          <a:lstStyle/>
          <a:p>
            <a:fld id="{B6E687F8-7E6C-4537-867D-2E18159C6C26}" type="slidenum">
              <a:rPr lang="en-GB" smtClean="0"/>
              <a:pPr/>
              <a:t>2</a:t>
            </a:fld>
            <a:endParaRPr lang="en-GB"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4128" y="2792192"/>
            <a:ext cx="2925611" cy="2917180"/>
          </a:xfrm>
          <a:prstGeom prst="rect">
            <a:avLst/>
          </a:prstGeom>
        </p:spPr>
      </p:pic>
    </p:spTree>
    <p:extLst>
      <p:ext uri="{BB962C8B-B14F-4D97-AF65-F5344CB8AC3E}">
        <p14:creationId xmlns:p14="http://schemas.microsoft.com/office/powerpoint/2010/main" val="4161588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Travel tax rules: basics</a:t>
            </a:r>
            <a:endParaRPr lang="en-GB" dirty="0"/>
          </a:p>
        </p:txBody>
      </p:sp>
      <p:sp>
        <p:nvSpPr>
          <p:cNvPr id="3" name="Content Placeholder 2"/>
          <p:cNvSpPr>
            <a:spLocks noGrp="1"/>
          </p:cNvSpPr>
          <p:nvPr>
            <p:ph idx="1"/>
          </p:nvPr>
        </p:nvSpPr>
        <p:spPr/>
        <p:txBody>
          <a:bodyPr>
            <a:normAutofit/>
          </a:bodyPr>
          <a:lstStyle/>
          <a:p>
            <a:pPr marL="0" lvl="0" indent="0">
              <a:buNone/>
            </a:pPr>
            <a:r>
              <a:rPr lang="en-GB" dirty="0" smtClean="0"/>
              <a:t>Home to workplace = not allowable</a:t>
            </a:r>
          </a:p>
          <a:p>
            <a:pPr marL="0" lvl="0" indent="0">
              <a:buNone/>
            </a:pPr>
            <a:r>
              <a:rPr lang="en-GB" dirty="0" smtClean="0"/>
              <a:t>Workplace to home = not allowable</a:t>
            </a:r>
          </a:p>
          <a:p>
            <a:pPr marL="0" lvl="0" indent="0">
              <a:buNone/>
            </a:pPr>
            <a:endParaRPr lang="en-GB" dirty="0"/>
          </a:p>
          <a:p>
            <a:pPr marL="0" lvl="0" indent="0">
              <a:buNone/>
            </a:pPr>
            <a:r>
              <a:rPr lang="en-GB" dirty="0" smtClean="0"/>
              <a:t>Workplace to workplace = allowable</a:t>
            </a:r>
          </a:p>
          <a:p>
            <a:pPr marL="0" lvl="0" indent="0">
              <a:buNone/>
            </a:pPr>
            <a:endParaRPr lang="en-GB" dirty="0"/>
          </a:p>
          <a:p>
            <a:pPr marL="0" lvl="0" indent="0">
              <a:buNone/>
            </a:pPr>
            <a:r>
              <a:rPr lang="en-GB" dirty="0" smtClean="0"/>
              <a:t>When home is a workplace, travel to another workplace is allowable.</a:t>
            </a:r>
          </a:p>
          <a:p>
            <a:pPr marL="0" lvl="0" indent="0">
              <a:buNone/>
            </a:pPr>
            <a:endParaRPr lang="en-GB" dirty="0"/>
          </a:p>
          <a:p>
            <a:pPr marL="0" lvl="0" indent="0">
              <a:buNone/>
            </a:pPr>
            <a:endParaRPr lang="en-GB" dirty="0"/>
          </a:p>
          <a:p>
            <a:pPr lvl="1"/>
            <a:endParaRPr lang="en-GB" dirty="0" smtClean="0"/>
          </a:p>
          <a:p>
            <a:endParaRPr lang="en-GB" dirty="0" smtClean="0"/>
          </a:p>
          <a:p>
            <a:endParaRPr lang="en-GB" dirty="0" smtClean="0"/>
          </a:p>
          <a:p>
            <a:endParaRPr lang="en-GB" dirty="0"/>
          </a:p>
        </p:txBody>
      </p:sp>
      <p:sp>
        <p:nvSpPr>
          <p:cNvPr id="4" name="Date Placeholder 3"/>
          <p:cNvSpPr>
            <a:spLocks noGrp="1"/>
          </p:cNvSpPr>
          <p:nvPr>
            <p:ph type="dt" sz="half" idx="10"/>
          </p:nvPr>
        </p:nvSpPr>
        <p:spPr/>
        <p:txBody>
          <a:bodyPr/>
          <a:lstStyle/>
          <a:p>
            <a:fld id="{244117BE-6199-48C4-8950-B1C92B3D9232}" type="datetime1">
              <a:rPr lang="en-GB" smtClean="0"/>
              <a:t>17/04/2012</a:t>
            </a:fld>
            <a:endParaRPr lang="en-GB" dirty="0"/>
          </a:p>
        </p:txBody>
      </p:sp>
      <p:sp>
        <p:nvSpPr>
          <p:cNvPr id="5" name="Footer Placeholder 4"/>
          <p:cNvSpPr>
            <a:spLocks noGrp="1"/>
          </p:cNvSpPr>
          <p:nvPr>
            <p:ph type="ftr" sz="quarter" idx="11"/>
          </p:nvPr>
        </p:nvSpPr>
        <p:spPr/>
        <p:txBody>
          <a:bodyPr/>
          <a:lstStyle/>
          <a:p>
            <a:r>
              <a:rPr lang="en-GB" dirty="0" smtClean="0"/>
              <a:t>© 2012 Ross Martin Tax Consultancy Limited</a:t>
            </a:r>
            <a:endParaRPr lang="en-GB" dirty="0"/>
          </a:p>
        </p:txBody>
      </p:sp>
      <p:sp>
        <p:nvSpPr>
          <p:cNvPr id="6" name="Slide Number Placeholder 5"/>
          <p:cNvSpPr>
            <a:spLocks noGrp="1"/>
          </p:cNvSpPr>
          <p:nvPr>
            <p:ph type="sldNum" sz="quarter" idx="12"/>
          </p:nvPr>
        </p:nvSpPr>
        <p:spPr/>
        <p:txBody>
          <a:bodyPr/>
          <a:lstStyle/>
          <a:p>
            <a:fld id="{B6E687F8-7E6C-4537-867D-2E18159C6C26}" type="slidenum">
              <a:rPr lang="en-GB" smtClean="0"/>
              <a:pPr/>
              <a:t>3</a:t>
            </a:fld>
            <a:endParaRPr lang="en-GB" dirty="0"/>
          </a:p>
        </p:txBody>
      </p:sp>
    </p:spTree>
    <p:extLst>
      <p:ext uri="{BB962C8B-B14F-4D97-AF65-F5344CB8AC3E}">
        <p14:creationId xmlns:p14="http://schemas.microsoft.com/office/powerpoint/2010/main" val="15965918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Travel rules - employees</a:t>
            </a:r>
            <a:endParaRPr lang="en-GB" dirty="0"/>
          </a:p>
        </p:txBody>
      </p:sp>
      <p:sp>
        <p:nvSpPr>
          <p:cNvPr id="3" name="Content Placeholder 2"/>
          <p:cNvSpPr>
            <a:spLocks noGrp="1"/>
          </p:cNvSpPr>
          <p:nvPr>
            <p:ph idx="1"/>
          </p:nvPr>
        </p:nvSpPr>
        <p:spPr/>
        <p:txBody>
          <a:bodyPr>
            <a:normAutofit/>
          </a:bodyPr>
          <a:lstStyle/>
          <a:p>
            <a:pPr marL="0" lvl="0" indent="0">
              <a:buNone/>
            </a:pPr>
            <a:r>
              <a:rPr lang="en-GB" dirty="0"/>
              <a:t>Home to </a:t>
            </a:r>
            <a:r>
              <a:rPr lang="en-GB" dirty="0" smtClean="0"/>
              <a:t>permanent workplace </a:t>
            </a:r>
            <a:r>
              <a:rPr lang="en-GB" dirty="0"/>
              <a:t>= not allowable</a:t>
            </a:r>
          </a:p>
          <a:p>
            <a:pPr marL="0" lvl="0" indent="0">
              <a:buNone/>
            </a:pPr>
            <a:r>
              <a:rPr lang="en-GB" dirty="0" smtClean="0"/>
              <a:t>(and vice-versa)</a:t>
            </a:r>
          </a:p>
          <a:p>
            <a:pPr marL="0" lvl="0" indent="0">
              <a:buNone/>
            </a:pPr>
            <a:r>
              <a:rPr lang="en-GB" dirty="0" smtClean="0"/>
              <a:t/>
            </a:r>
            <a:br>
              <a:rPr lang="en-GB" dirty="0" smtClean="0"/>
            </a:br>
            <a:r>
              <a:rPr lang="en-GB" dirty="0" smtClean="0"/>
              <a:t>Home to a temporary workplace = allowable</a:t>
            </a:r>
            <a:endParaRPr lang="en-GB" dirty="0"/>
          </a:p>
          <a:p>
            <a:pPr marL="0" indent="0">
              <a:buNone/>
            </a:pPr>
            <a:r>
              <a:rPr lang="en-GB" dirty="0"/>
              <a:t>(and vice-versa)</a:t>
            </a:r>
          </a:p>
          <a:p>
            <a:pPr marL="0" lvl="0" indent="0">
              <a:buNone/>
            </a:pPr>
            <a:endParaRPr lang="en-GB" dirty="0"/>
          </a:p>
          <a:p>
            <a:pPr marL="0" lvl="0" indent="0">
              <a:buNone/>
            </a:pPr>
            <a:r>
              <a:rPr lang="en-GB" dirty="0" smtClean="0"/>
              <a:t>Any workplace </a:t>
            </a:r>
            <a:r>
              <a:rPr lang="en-GB" dirty="0"/>
              <a:t>to </a:t>
            </a:r>
            <a:r>
              <a:rPr lang="en-GB" dirty="0" smtClean="0"/>
              <a:t>any workplace </a:t>
            </a:r>
            <a:r>
              <a:rPr lang="en-GB" dirty="0"/>
              <a:t>= allowable</a:t>
            </a:r>
          </a:p>
          <a:p>
            <a:pPr marL="0" lvl="0" indent="0">
              <a:buNone/>
            </a:pPr>
            <a:r>
              <a:rPr lang="en-GB" dirty="0" smtClean="0"/>
              <a:t/>
            </a:r>
            <a:br>
              <a:rPr lang="en-GB" dirty="0" smtClean="0"/>
            </a:br>
            <a:endParaRPr lang="en-GB" dirty="0" smtClean="0"/>
          </a:p>
          <a:p>
            <a:endParaRPr lang="en-GB" dirty="0"/>
          </a:p>
        </p:txBody>
      </p:sp>
      <p:sp>
        <p:nvSpPr>
          <p:cNvPr id="4" name="Date Placeholder 3"/>
          <p:cNvSpPr>
            <a:spLocks noGrp="1"/>
          </p:cNvSpPr>
          <p:nvPr>
            <p:ph type="dt" sz="half" idx="10"/>
          </p:nvPr>
        </p:nvSpPr>
        <p:spPr/>
        <p:txBody>
          <a:bodyPr/>
          <a:lstStyle/>
          <a:p>
            <a:fld id="{244117BE-6199-48C4-8950-B1C92B3D9232}" type="datetime1">
              <a:rPr lang="en-GB" smtClean="0"/>
              <a:t>17/04/2012</a:t>
            </a:fld>
            <a:endParaRPr lang="en-GB" dirty="0"/>
          </a:p>
        </p:txBody>
      </p:sp>
      <p:sp>
        <p:nvSpPr>
          <p:cNvPr id="5" name="Footer Placeholder 4"/>
          <p:cNvSpPr>
            <a:spLocks noGrp="1"/>
          </p:cNvSpPr>
          <p:nvPr>
            <p:ph type="ftr" sz="quarter" idx="11"/>
          </p:nvPr>
        </p:nvSpPr>
        <p:spPr/>
        <p:txBody>
          <a:bodyPr/>
          <a:lstStyle/>
          <a:p>
            <a:r>
              <a:rPr lang="en-GB" dirty="0" smtClean="0"/>
              <a:t>© 2012 Ross Martin Tax Consultancy Limited</a:t>
            </a:r>
            <a:endParaRPr lang="en-GB" dirty="0"/>
          </a:p>
        </p:txBody>
      </p:sp>
      <p:sp>
        <p:nvSpPr>
          <p:cNvPr id="6" name="Slide Number Placeholder 5"/>
          <p:cNvSpPr>
            <a:spLocks noGrp="1"/>
          </p:cNvSpPr>
          <p:nvPr>
            <p:ph type="sldNum" sz="quarter" idx="12"/>
          </p:nvPr>
        </p:nvSpPr>
        <p:spPr/>
        <p:txBody>
          <a:bodyPr/>
          <a:lstStyle/>
          <a:p>
            <a:fld id="{B6E687F8-7E6C-4537-867D-2E18159C6C26}" type="slidenum">
              <a:rPr lang="en-GB" smtClean="0"/>
              <a:pPr/>
              <a:t>4</a:t>
            </a:fld>
            <a:endParaRPr lang="en-GB" dirty="0"/>
          </a:p>
        </p:txBody>
      </p:sp>
    </p:spTree>
    <p:extLst>
      <p:ext uri="{BB962C8B-B14F-4D97-AF65-F5344CB8AC3E}">
        <p14:creationId xmlns:p14="http://schemas.microsoft.com/office/powerpoint/2010/main" val="15965918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Employee travel – the quirks</a:t>
            </a:r>
            <a:endParaRPr lang="en-GB" dirty="0"/>
          </a:p>
        </p:txBody>
      </p:sp>
      <p:sp>
        <p:nvSpPr>
          <p:cNvPr id="3" name="Content Placeholder 2"/>
          <p:cNvSpPr>
            <a:spLocks noGrp="1"/>
          </p:cNvSpPr>
          <p:nvPr>
            <p:ph idx="1"/>
          </p:nvPr>
        </p:nvSpPr>
        <p:spPr/>
        <p:txBody>
          <a:bodyPr>
            <a:normAutofit fontScale="85000" lnSpcReduction="10000"/>
          </a:bodyPr>
          <a:lstStyle/>
          <a:p>
            <a:pPr marL="0" lvl="0" indent="0">
              <a:buNone/>
            </a:pPr>
            <a:r>
              <a:rPr lang="en-GB" dirty="0" smtClean="0"/>
              <a:t>A temporary workplace:</a:t>
            </a:r>
          </a:p>
          <a:p>
            <a:r>
              <a:rPr lang="en-GB" dirty="0" smtClean="0"/>
              <a:t>Employee attends to perform </a:t>
            </a:r>
            <a:r>
              <a:rPr lang="en-GB" dirty="0"/>
              <a:t>tasks of a limited </a:t>
            </a:r>
            <a:r>
              <a:rPr lang="en-GB" dirty="0" smtClean="0"/>
              <a:t>duration</a:t>
            </a:r>
          </a:p>
          <a:p>
            <a:r>
              <a:rPr lang="en-GB" dirty="0" smtClean="0"/>
              <a:t>For up to </a:t>
            </a:r>
            <a:r>
              <a:rPr lang="en-GB" dirty="0"/>
              <a:t>24 </a:t>
            </a:r>
            <a:r>
              <a:rPr lang="en-GB" dirty="0" smtClean="0"/>
              <a:t>months</a:t>
            </a:r>
          </a:p>
          <a:p>
            <a:pPr marL="57150" indent="0">
              <a:buNone/>
            </a:pPr>
            <a:endParaRPr lang="en-GB" dirty="0" smtClean="0"/>
          </a:p>
          <a:p>
            <a:pPr marL="0" lvl="0" indent="0">
              <a:buNone/>
            </a:pPr>
            <a:r>
              <a:rPr lang="en-GB" dirty="0" smtClean="0"/>
              <a:t>A permanent workplace:</a:t>
            </a:r>
          </a:p>
          <a:p>
            <a:r>
              <a:rPr lang="en-GB" dirty="0" smtClean="0"/>
              <a:t>A place of regular attendance</a:t>
            </a:r>
          </a:p>
          <a:p>
            <a:pPr marL="0" indent="0">
              <a:buNone/>
            </a:pPr>
            <a:endParaRPr lang="en-GB" dirty="0" smtClean="0"/>
          </a:p>
          <a:p>
            <a:pPr marL="0" indent="0">
              <a:buNone/>
            </a:pPr>
            <a:r>
              <a:rPr lang="en-GB" dirty="0" smtClean="0"/>
              <a:t>Override of the 24 month rule</a:t>
            </a:r>
            <a:endParaRPr lang="en-GB" dirty="0"/>
          </a:p>
          <a:p>
            <a:r>
              <a:rPr lang="en-GB" dirty="0" smtClean="0"/>
              <a:t>Fixed term contract</a:t>
            </a:r>
          </a:p>
          <a:p>
            <a:r>
              <a:rPr lang="en-GB" dirty="0" smtClean="0"/>
              <a:t>Employee attends the same workplace for more than 80% of time employed</a:t>
            </a:r>
            <a:endParaRPr lang="en-GB" dirty="0"/>
          </a:p>
        </p:txBody>
      </p:sp>
      <p:sp>
        <p:nvSpPr>
          <p:cNvPr id="4" name="Date Placeholder 3"/>
          <p:cNvSpPr>
            <a:spLocks noGrp="1"/>
          </p:cNvSpPr>
          <p:nvPr>
            <p:ph type="dt" sz="half" idx="10"/>
          </p:nvPr>
        </p:nvSpPr>
        <p:spPr/>
        <p:txBody>
          <a:bodyPr/>
          <a:lstStyle/>
          <a:p>
            <a:fld id="{244117BE-6199-48C4-8950-B1C92B3D9232}" type="datetime1">
              <a:rPr lang="en-GB" smtClean="0"/>
              <a:t>17/04/2012</a:t>
            </a:fld>
            <a:endParaRPr lang="en-GB" dirty="0"/>
          </a:p>
        </p:txBody>
      </p:sp>
      <p:sp>
        <p:nvSpPr>
          <p:cNvPr id="5" name="Footer Placeholder 4"/>
          <p:cNvSpPr>
            <a:spLocks noGrp="1"/>
          </p:cNvSpPr>
          <p:nvPr>
            <p:ph type="ftr" sz="quarter" idx="11"/>
          </p:nvPr>
        </p:nvSpPr>
        <p:spPr/>
        <p:txBody>
          <a:bodyPr/>
          <a:lstStyle/>
          <a:p>
            <a:r>
              <a:rPr lang="en-GB" dirty="0" smtClean="0"/>
              <a:t>© 2012 Ross Martin Tax Consultancy Limited</a:t>
            </a:r>
            <a:endParaRPr lang="en-GB" dirty="0"/>
          </a:p>
        </p:txBody>
      </p:sp>
      <p:sp>
        <p:nvSpPr>
          <p:cNvPr id="6" name="Slide Number Placeholder 5"/>
          <p:cNvSpPr>
            <a:spLocks noGrp="1"/>
          </p:cNvSpPr>
          <p:nvPr>
            <p:ph type="sldNum" sz="quarter" idx="12"/>
          </p:nvPr>
        </p:nvSpPr>
        <p:spPr/>
        <p:txBody>
          <a:bodyPr/>
          <a:lstStyle/>
          <a:p>
            <a:fld id="{B6E687F8-7E6C-4537-867D-2E18159C6C26}" type="slidenum">
              <a:rPr lang="en-GB" smtClean="0"/>
              <a:pPr/>
              <a:t>5</a:t>
            </a:fld>
            <a:endParaRPr lang="en-GB" dirty="0"/>
          </a:p>
        </p:txBody>
      </p:sp>
    </p:spTree>
    <p:extLst>
      <p:ext uri="{BB962C8B-B14F-4D97-AF65-F5344CB8AC3E}">
        <p14:creationId xmlns:p14="http://schemas.microsoft.com/office/powerpoint/2010/main" val="30611006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Reed v HMRC</a:t>
            </a:r>
            <a:endParaRPr lang="en-GB" dirty="0"/>
          </a:p>
        </p:txBody>
      </p:sp>
      <p:sp>
        <p:nvSpPr>
          <p:cNvPr id="3" name="Content Placeholder 2"/>
          <p:cNvSpPr>
            <a:spLocks noGrp="1"/>
          </p:cNvSpPr>
          <p:nvPr>
            <p:ph idx="1"/>
          </p:nvPr>
        </p:nvSpPr>
        <p:spPr/>
        <p:txBody>
          <a:bodyPr>
            <a:normAutofit/>
          </a:bodyPr>
          <a:lstStyle/>
          <a:p>
            <a:pPr marL="57150" indent="0">
              <a:buNone/>
            </a:pPr>
            <a:r>
              <a:rPr lang="en-GB" dirty="0" smtClean="0"/>
              <a:t>12 Reed companies v HMRC [2012] UKFTT 28</a:t>
            </a:r>
          </a:p>
          <a:p>
            <a:pPr marL="57150" indent="0">
              <a:buNone/>
            </a:pPr>
            <a:endParaRPr lang="en-GB" dirty="0" smtClean="0"/>
          </a:p>
          <a:p>
            <a:pPr marL="57150" indent="0">
              <a:buNone/>
            </a:pPr>
            <a:r>
              <a:rPr lang="en-GB" dirty="0" smtClean="0"/>
              <a:t>Agency rules:</a:t>
            </a:r>
          </a:p>
          <a:p>
            <a:pPr marL="514350" indent="-457200"/>
            <a:r>
              <a:rPr lang="en-GB" dirty="0" smtClean="0"/>
              <a:t>required to operate PAYE</a:t>
            </a:r>
          </a:p>
          <a:p>
            <a:pPr marL="57150" indent="0">
              <a:buNone/>
            </a:pPr>
            <a:r>
              <a:rPr lang="en-GB" dirty="0" smtClean="0"/>
              <a:t/>
            </a:r>
            <a:br>
              <a:rPr lang="en-GB" dirty="0" smtClean="0"/>
            </a:br>
            <a:r>
              <a:rPr lang="en-GB" dirty="0" smtClean="0"/>
              <a:t>Workers engaged on individual contracts</a:t>
            </a:r>
          </a:p>
          <a:p>
            <a:pPr marL="514350" indent="-457200"/>
            <a:r>
              <a:rPr lang="en-GB" dirty="0" smtClean="0"/>
              <a:t>Each workplace treated as permanent</a:t>
            </a:r>
          </a:p>
          <a:p>
            <a:pPr marL="514350" indent="-457200"/>
            <a:r>
              <a:rPr lang="en-GB" dirty="0" smtClean="0"/>
              <a:t>Workers’ travel expenses not allowable</a:t>
            </a:r>
          </a:p>
          <a:p>
            <a:endParaRPr lang="en-GB" dirty="0" smtClean="0"/>
          </a:p>
          <a:p>
            <a:endParaRPr lang="en-GB" dirty="0"/>
          </a:p>
        </p:txBody>
      </p:sp>
      <p:sp>
        <p:nvSpPr>
          <p:cNvPr id="4" name="Date Placeholder 3"/>
          <p:cNvSpPr>
            <a:spLocks noGrp="1"/>
          </p:cNvSpPr>
          <p:nvPr>
            <p:ph type="dt" sz="half" idx="10"/>
          </p:nvPr>
        </p:nvSpPr>
        <p:spPr/>
        <p:txBody>
          <a:bodyPr/>
          <a:lstStyle/>
          <a:p>
            <a:fld id="{244117BE-6199-48C4-8950-B1C92B3D9232}" type="datetime1">
              <a:rPr lang="en-GB" smtClean="0"/>
              <a:t>17/04/2012</a:t>
            </a:fld>
            <a:endParaRPr lang="en-GB" dirty="0"/>
          </a:p>
        </p:txBody>
      </p:sp>
      <p:sp>
        <p:nvSpPr>
          <p:cNvPr id="5" name="Footer Placeholder 4"/>
          <p:cNvSpPr>
            <a:spLocks noGrp="1"/>
          </p:cNvSpPr>
          <p:nvPr>
            <p:ph type="ftr" sz="quarter" idx="11"/>
          </p:nvPr>
        </p:nvSpPr>
        <p:spPr/>
        <p:txBody>
          <a:bodyPr/>
          <a:lstStyle/>
          <a:p>
            <a:r>
              <a:rPr lang="en-GB" dirty="0" smtClean="0"/>
              <a:t>© 2012 Ross Martin Tax Consultancy Limited</a:t>
            </a:r>
            <a:endParaRPr lang="en-GB" dirty="0"/>
          </a:p>
        </p:txBody>
      </p:sp>
      <p:sp>
        <p:nvSpPr>
          <p:cNvPr id="6" name="Slide Number Placeholder 5"/>
          <p:cNvSpPr>
            <a:spLocks noGrp="1"/>
          </p:cNvSpPr>
          <p:nvPr>
            <p:ph type="sldNum" sz="quarter" idx="12"/>
          </p:nvPr>
        </p:nvSpPr>
        <p:spPr/>
        <p:txBody>
          <a:bodyPr/>
          <a:lstStyle/>
          <a:p>
            <a:fld id="{B6E687F8-7E6C-4537-867D-2E18159C6C26}" type="slidenum">
              <a:rPr lang="en-GB" smtClean="0"/>
              <a:pPr/>
              <a:t>6</a:t>
            </a:fld>
            <a:endParaRPr lang="en-GB" dirty="0"/>
          </a:p>
        </p:txBody>
      </p:sp>
    </p:spTree>
    <p:extLst>
      <p:ext uri="{BB962C8B-B14F-4D97-AF65-F5344CB8AC3E}">
        <p14:creationId xmlns:p14="http://schemas.microsoft.com/office/powerpoint/2010/main" val="21043719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 cunning plan…</a:t>
            </a:r>
            <a:endParaRPr lang="en-GB" dirty="0"/>
          </a:p>
        </p:txBody>
      </p:sp>
      <p:sp>
        <p:nvSpPr>
          <p:cNvPr id="3" name="Content Placeholder 2"/>
          <p:cNvSpPr>
            <a:spLocks noGrp="1"/>
          </p:cNvSpPr>
          <p:nvPr>
            <p:ph idx="1"/>
          </p:nvPr>
        </p:nvSpPr>
        <p:spPr/>
        <p:txBody>
          <a:bodyPr>
            <a:normAutofit/>
          </a:bodyPr>
          <a:lstStyle/>
          <a:p>
            <a:pPr marL="57150" indent="0">
              <a:buNone/>
            </a:pPr>
            <a:r>
              <a:rPr lang="en-GB" dirty="0" smtClean="0"/>
              <a:t>Treat agency staff as permanent employees</a:t>
            </a:r>
          </a:p>
          <a:p>
            <a:pPr marL="514350" indent="-457200"/>
            <a:r>
              <a:rPr lang="en-GB" dirty="0" smtClean="0"/>
              <a:t>Each contract = a temporary workplace</a:t>
            </a:r>
          </a:p>
          <a:p>
            <a:pPr marL="514350" indent="-457200"/>
            <a:r>
              <a:rPr lang="en-GB" dirty="0" smtClean="0"/>
              <a:t>All travel allowable</a:t>
            </a:r>
          </a:p>
          <a:p>
            <a:pPr marL="57150" indent="0">
              <a:buNone/>
            </a:pPr>
            <a:r>
              <a:rPr lang="en-GB" dirty="0" smtClean="0"/>
              <a:t/>
            </a:r>
            <a:br>
              <a:rPr lang="en-GB" dirty="0" smtClean="0"/>
            </a:br>
            <a:r>
              <a:rPr lang="en-GB" dirty="0" smtClean="0"/>
              <a:t>Workers enter a salary sacrifice agreement</a:t>
            </a:r>
          </a:p>
          <a:p>
            <a:pPr marL="514350" indent="-457200"/>
            <a:r>
              <a:rPr lang="en-GB" dirty="0" smtClean="0"/>
              <a:t>Reduced taxable pay - Reed pays worker travel costs</a:t>
            </a:r>
          </a:p>
          <a:p>
            <a:pPr marL="514350" indent="-457200"/>
            <a:r>
              <a:rPr lang="en-GB" dirty="0" smtClean="0"/>
              <a:t>Employees receive same cash (net)</a:t>
            </a:r>
          </a:p>
          <a:p>
            <a:pPr marL="514350" indent="-457200"/>
            <a:endParaRPr lang="en-GB" sz="3000" dirty="0" smtClean="0"/>
          </a:p>
          <a:p>
            <a:endParaRPr lang="en-GB" dirty="0" smtClean="0"/>
          </a:p>
          <a:p>
            <a:endParaRPr lang="en-GB" dirty="0"/>
          </a:p>
        </p:txBody>
      </p:sp>
      <p:sp>
        <p:nvSpPr>
          <p:cNvPr id="4" name="Date Placeholder 3"/>
          <p:cNvSpPr>
            <a:spLocks noGrp="1"/>
          </p:cNvSpPr>
          <p:nvPr>
            <p:ph type="dt" sz="half" idx="10"/>
          </p:nvPr>
        </p:nvSpPr>
        <p:spPr/>
        <p:txBody>
          <a:bodyPr/>
          <a:lstStyle/>
          <a:p>
            <a:fld id="{244117BE-6199-48C4-8950-B1C92B3D9232}" type="datetime1">
              <a:rPr lang="en-GB" smtClean="0"/>
              <a:t>17/04/2012</a:t>
            </a:fld>
            <a:endParaRPr lang="en-GB" dirty="0"/>
          </a:p>
        </p:txBody>
      </p:sp>
      <p:sp>
        <p:nvSpPr>
          <p:cNvPr id="5" name="Footer Placeholder 4"/>
          <p:cNvSpPr>
            <a:spLocks noGrp="1"/>
          </p:cNvSpPr>
          <p:nvPr>
            <p:ph type="ftr" sz="quarter" idx="11"/>
          </p:nvPr>
        </p:nvSpPr>
        <p:spPr/>
        <p:txBody>
          <a:bodyPr/>
          <a:lstStyle/>
          <a:p>
            <a:r>
              <a:rPr lang="en-GB" dirty="0" smtClean="0"/>
              <a:t>© 2012 Ross Martin Tax Consultancy Limited</a:t>
            </a:r>
            <a:endParaRPr lang="en-GB" dirty="0"/>
          </a:p>
        </p:txBody>
      </p:sp>
      <p:sp>
        <p:nvSpPr>
          <p:cNvPr id="6" name="Slide Number Placeholder 5"/>
          <p:cNvSpPr>
            <a:spLocks noGrp="1"/>
          </p:cNvSpPr>
          <p:nvPr>
            <p:ph type="sldNum" sz="quarter" idx="12"/>
          </p:nvPr>
        </p:nvSpPr>
        <p:spPr/>
        <p:txBody>
          <a:bodyPr/>
          <a:lstStyle/>
          <a:p>
            <a:fld id="{B6E687F8-7E6C-4537-867D-2E18159C6C26}" type="slidenum">
              <a:rPr lang="en-GB" smtClean="0"/>
              <a:pPr/>
              <a:t>7</a:t>
            </a:fld>
            <a:endParaRPr lang="en-GB" dirty="0"/>
          </a:p>
        </p:txBody>
      </p:sp>
    </p:spTree>
    <p:extLst>
      <p:ext uri="{BB962C8B-B14F-4D97-AF65-F5344CB8AC3E}">
        <p14:creationId xmlns:p14="http://schemas.microsoft.com/office/powerpoint/2010/main" val="41016919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9"/>
            <a:ext cx="8229600" cy="504055"/>
          </a:xfrm>
        </p:spPr>
        <p:txBody>
          <a:bodyPr>
            <a:noAutofit/>
          </a:bodyPr>
          <a:lstStyle/>
          <a:p>
            <a:r>
              <a:rPr lang="en-GB" dirty="0" smtClean="0"/>
              <a:t>Reed Travel Allowance (RTA) Plan</a:t>
            </a:r>
            <a:endParaRPr lang="en-GB" dirty="0"/>
          </a:p>
        </p:txBody>
      </p:sp>
      <p:sp>
        <p:nvSpPr>
          <p:cNvPr id="4" name="Date Placeholder 3"/>
          <p:cNvSpPr>
            <a:spLocks noGrp="1"/>
          </p:cNvSpPr>
          <p:nvPr>
            <p:ph type="dt" sz="half" idx="10"/>
          </p:nvPr>
        </p:nvSpPr>
        <p:spPr/>
        <p:txBody>
          <a:bodyPr/>
          <a:lstStyle/>
          <a:p>
            <a:fld id="{244117BE-6199-48C4-8950-B1C92B3D9232}" type="datetime1">
              <a:rPr lang="en-GB" smtClean="0"/>
              <a:t>17/04/2012</a:t>
            </a:fld>
            <a:endParaRPr lang="en-GB" dirty="0"/>
          </a:p>
        </p:txBody>
      </p:sp>
      <p:sp>
        <p:nvSpPr>
          <p:cNvPr id="5" name="Footer Placeholder 4"/>
          <p:cNvSpPr>
            <a:spLocks noGrp="1"/>
          </p:cNvSpPr>
          <p:nvPr>
            <p:ph type="ftr" sz="quarter" idx="11"/>
          </p:nvPr>
        </p:nvSpPr>
        <p:spPr/>
        <p:txBody>
          <a:bodyPr/>
          <a:lstStyle/>
          <a:p>
            <a:r>
              <a:rPr lang="en-GB" dirty="0" smtClean="0"/>
              <a:t>© 2012 Ross Martin Tax Consultancy Limited</a:t>
            </a:r>
            <a:endParaRPr lang="en-GB" dirty="0"/>
          </a:p>
        </p:txBody>
      </p:sp>
      <p:sp>
        <p:nvSpPr>
          <p:cNvPr id="6" name="Slide Number Placeholder 5"/>
          <p:cNvSpPr>
            <a:spLocks noGrp="1"/>
          </p:cNvSpPr>
          <p:nvPr>
            <p:ph type="sldNum" sz="quarter" idx="12"/>
          </p:nvPr>
        </p:nvSpPr>
        <p:spPr/>
        <p:txBody>
          <a:bodyPr/>
          <a:lstStyle/>
          <a:p>
            <a:fld id="{B6E687F8-7E6C-4537-867D-2E18159C6C26}" type="slidenum">
              <a:rPr lang="en-GB" smtClean="0"/>
              <a:pPr/>
              <a:t>8</a:t>
            </a:fld>
            <a:endParaRPr lang="en-GB" dirty="0"/>
          </a:p>
        </p:txBody>
      </p:sp>
      <p:graphicFrame>
        <p:nvGraphicFramePr>
          <p:cNvPr id="10" name="Table 9"/>
          <p:cNvGraphicFramePr>
            <a:graphicFrameLocks noGrp="1"/>
          </p:cNvGraphicFramePr>
          <p:nvPr>
            <p:extLst>
              <p:ext uri="{D42A27DB-BD31-4B8C-83A1-F6EECF244321}">
                <p14:modId xmlns:p14="http://schemas.microsoft.com/office/powerpoint/2010/main" val="3985989052"/>
              </p:ext>
            </p:extLst>
          </p:nvPr>
        </p:nvGraphicFramePr>
        <p:xfrm>
          <a:off x="539552" y="1257712"/>
          <a:ext cx="6624736" cy="1219200"/>
        </p:xfrm>
        <a:graphic>
          <a:graphicData uri="http://schemas.openxmlformats.org/drawingml/2006/table">
            <a:tbl>
              <a:tblPr/>
              <a:tblGrid>
                <a:gridCol w="4568785"/>
                <a:gridCol w="989901"/>
                <a:gridCol w="1066050"/>
              </a:tblGrid>
              <a:tr h="190500">
                <a:tc>
                  <a:txBody>
                    <a:bodyPr/>
                    <a:lstStyle/>
                    <a:p>
                      <a:pPr algn="l" fontAlgn="b"/>
                      <a:endParaRPr lang="en-GB" sz="1400" b="0" i="0" u="none" strike="noStrike" dirty="0">
                        <a:solidFill>
                          <a:srgbClr val="000000"/>
                        </a:solidFill>
                        <a:effectLst/>
                        <a:latin typeface="Arial" pitchFamily="34" charset="0"/>
                        <a:cs typeface="Arial" pitchFamily="34" charset="0"/>
                      </a:endParaRPr>
                    </a:p>
                  </a:txBody>
                  <a:tcPr anchor="b">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r" fontAlgn="b"/>
                      <a:r>
                        <a:rPr lang="en-GB" sz="1400" b="1" i="0" u="none" strike="noStrike" dirty="0">
                          <a:solidFill>
                            <a:srgbClr val="000000"/>
                          </a:solidFill>
                          <a:effectLst/>
                          <a:latin typeface="Arial" pitchFamily="34" charset="0"/>
                          <a:cs typeface="Arial" pitchFamily="34" charset="0"/>
                        </a:rPr>
                        <a:t>Before</a:t>
                      </a:r>
                    </a:p>
                  </a:txBody>
                  <a:tcPr anchor="b">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r" fontAlgn="b"/>
                      <a:r>
                        <a:rPr lang="en-GB" sz="1400" b="1" i="0" u="none" strike="noStrike" dirty="0">
                          <a:solidFill>
                            <a:srgbClr val="000000"/>
                          </a:solidFill>
                          <a:effectLst/>
                          <a:latin typeface="Arial" pitchFamily="34" charset="0"/>
                          <a:cs typeface="Arial" pitchFamily="34" charset="0"/>
                        </a:rPr>
                        <a:t>After</a:t>
                      </a:r>
                    </a:p>
                  </a:txBody>
                  <a:tcPr anchor="b">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tx2"/>
                    </a:solidFill>
                  </a:tcPr>
                </a:tc>
              </a:tr>
              <a:tr h="190500">
                <a:tc>
                  <a:txBody>
                    <a:bodyPr/>
                    <a:lstStyle/>
                    <a:p>
                      <a:pPr algn="l" fontAlgn="b"/>
                      <a:r>
                        <a:rPr lang="en-GB" sz="1400" b="0" i="0" u="none" strike="noStrike" dirty="0">
                          <a:solidFill>
                            <a:srgbClr val="000000"/>
                          </a:solidFill>
                          <a:effectLst/>
                          <a:latin typeface="Arial" pitchFamily="34" charset="0"/>
                          <a:cs typeface="Arial" pitchFamily="34" charset="0"/>
                        </a:rPr>
                        <a:t>Gross pay per week</a:t>
                      </a:r>
                    </a:p>
                  </a:txBody>
                  <a:tcPr anchor="b">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itchFamily="34" charset="0"/>
                          <a:cs typeface="Arial" pitchFamily="34" charset="0"/>
                        </a:rPr>
                        <a:t>225</a:t>
                      </a:r>
                    </a:p>
                  </a:txBody>
                  <a:tcPr anchor="b">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itchFamily="34" charset="0"/>
                          <a:cs typeface="Arial" pitchFamily="34" charset="0"/>
                        </a:rPr>
                        <a:t>225</a:t>
                      </a:r>
                    </a:p>
                  </a:txBody>
                  <a:tcPr anchor="b">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r>
              <a:tr h="190500">
                <a:tc>
                  <a:txBody>
                    <a:bodyPr/>
                    <a:lstStyle/>
                    <a:p>
                      <a:pPr algn="l" fontAlgn="b"/>
                      <a:r>
                        <a:rPr lang="en-GB" sz="1400" b="0" i="0" u="none" strike="noStrike" dirty="0">
                          <a:solidFill>
                            <a:srgbClr val="000000"/>
                          </a:solidFill>
                          <a:effectLst/>
                          <a:latin typeface="Arial" pitchFamily="34" charset="0"/>
                          <a:cs typeface="Arial" pitchFamily="34" charset="0"/>
                        </a:rPr>
                        <a:t>Salary sacrifice</a:t>
                      </a:r>
                    </a:p>
                  </a:txBody>
                  <a:tcPr anchor="b">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itchFamily="34" charset="0"/>
                          <a:cs typeface="Arial" pitchFamily="34" charset="0"/>
                        </a:rPr>
                        <a:t>0</a:t>
                      </a:r>
                    </a:p>
                  </a:txBody>
                  <a:tcPr anchor="b">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dirty="0" smtClean="0">
                          <a:solidFill>
                            <a:srgbClr val="000000"/>
                          </a:solidFill>
                          <a:effectLst/>
                          <a:latin typeface="Arial" pitchFamily="34" charset="0"/>
                          <a:cs typeface="Arial" pitchFamily="34" charset="0"/>
                        </a:rPr>
                        <a:t>45*</a:t>
                      </a:r>
                      <a:endParaRPr lang="en-GB" sz="1400" b="0" i="0" u="none" strike="noStrike" dirty="0">
                        <a:solidFill>
                          <a:srgbClr val="000000"/>
                        </a:solidFill>
                        <a:effectLst/>
                        <a:latin typeface="Arial" pitchFamily="34" charset="0"/>
                        <a:cs typeface="Arial" pitchFamily="34" charset="0"/>
                      </a:endParaRPr>
                    </a:p>
                  </a:txBody>
                  <a:tcPr anchor="b">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r>
              <a:tr h="190500">
                <a:tc>
                  <a:txBody>
                    <a:bodyPr/>
                    <a:lstStyle/>
                    <a:p>
                      <a:pPr algn="l" fontAlgn="b"/>
                      <a:r>
                        <a:rPr lang="en-GB" sz="1400" b="0" i="0" u="none" strike="noStrike" dirty="0">
                          <a:solidFill>
                            <a:srgbClr val="000000"/>
                          </a:solidFill>
                          <a:effectLst/>
                          <a:latin typeface="Arial" pitchFamily="34" charset="0"/>
                          <a:cs typeface="Arial" pitchFamily="34" charset="0"/>
                        </a:rPr>
                        <a:t>Taxable pay</a:t>
                      </a:r>
                    </a:p>
                  </a:txBody>
                  <a:tcPr anchor="b">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1" i="0" u="none" strike="noStrike" dirty="0">
                          <a:solidFill>
                            <a:srgbClr val="000000"/>
                          </a:solidFill>
                          <a:effectLst/>
                          <a:latin typeface="Arial" pitchFamily="34" charset="0"/>
                          <a:cs typeface="Arial" pitchFamily="34" charset="0"/>
                        </a:rPr>
                        <a:t>225</a:t>
                      </a:r>
                    </a:p>
                  </a:txBody>
                  <a:tcPr anchor="b">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1" i="0" u="none" strike="noStrike" dirty="0">
                          <a:solidFill>
                            <a:srgbClr val="000000"/>
                          </a:solidFill>
                          <a:effectLst/>
                          <a:latin typeface="Arial" pitchFamily="34" charset="0"/>
                          <a:cs typeface="Arial" pitchFamily="34" charset="0"/>
                        </a:rPr>
                        <a:t>180</a:t>
                      </a:r>
                    </a:p>
                  </a:txBody>
                  <a:tcPr anchor="b">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631024209"/>
              </p:ext>
            </p:extLst>
          </p:nvPr>
        </p:nvGraphicFramePr>
        <p:xfrm>
          <a:off x="539552" y="4658072"/>
          <a:ext cx="6624736" cy="1219200"/>
        </p:xfrm>
        <a:graphic>
          <a:graphicData uri="http://schemas.openxmlformats.org/drawingml/2006/table">
            <a:tbl>
              <a:tblPr/>
              <a:tblGrid>
                <a:gridCol w="4568785"/>
                <a:gridCol w="989901"/>
                <a:gridCol w="1066050"/>
              </a:tblGrid>
              <a:tr h="190500">
                <a:tc gridSpan="3">
                  <a:txBody>
                    <a:bodyPr/>
                    <a:lstStyle/>
                    <a:p>
                      <a:pPr algn="l" fontAlgn="b"/>
                      <a:r>
                        <a:rPr lang="en-GB" sz="1400" b="1" i="0" u="none" strike="noStrike" dirty="0">
                          <a:solidFill>
                            <a:srgbClr val="000000"/>
                          </a:solidFill>
                          <a:effectLst/>
                          <a:latin typeface="Arial" pitchFamily="34" charset="0"/>
                          <a:cs typeface="Arial" pitchFamily="34" charset="0"/>
                        </a:rPr>
                        <a:t>Saving for employer</a:t>
                      </a:r>
                    </a:p>
                  </a:txBody>
                  <a:tcPr anchor="b">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hMerge="1">
                  <a:txBody>
                    <a:bodyPr/>
                    <a:lstStyle/>
                    <a:p>
                      <a:pPr algn="r" fontAlgn="b"/>
                      <a:endParaRPr lang="en-GB" sz="1600" b="0" i="0" u="none" strike="noStrike" dirty="0">
                        <a:solidFill>
                          <a:srgbClr val="000000"/>
                        </a:solidFill>
                        <a:effectLst/>
                        <a:latin typeface="Arial" pitchFamily="34" charset="0"/>
                        <a:cs typeface="Arial" pitchFamily="34" charset="0"/>
                      </a:endParaRPr>
                    </a:p>
                  </a:txBody>
                  <a:tcPr anchor="b">
                    <a:lnL w="3175" cap="flat" cmpd="sng" algn="ctr">
                      <a:solidFill>
                        <a:schemeClr val="accent5"/>
                      </a:solidFill>
                      <a:prstDash val="solid"/>
                      <a:round/>
                      <a:headEnd type="none" w="med" len="med"/>
                      <a:tailEnd type="none" w="med" len="med"/>
                    </a:lnL>
                    <a:lnR w="3175" cap="flat" cmpd="sng" algn="ctr">
                      <a:solidFill>
                        <a:schemeClr val="accent5"/>
                      </a:solidFill>
                      <a:prstDash val="solid"/>
                      <a:round/>
                      <a:headEnd type="none" w="med" len="med"/>
                      <a:tailEnd type="none" w="med" len="med"/>
                    </a:lnR>
                    <a:lnT w="3175" cap="flat" cmpd="sng" algn="ctr">
                      <a:solidFill>
                        <a:schemeClr val="accent5"/>
                      </a:solidFill>
                      <a:prstDash val="solid"/>
                      <a:round/>
                      <a:headEnd type="none" w="med" len="med"/>
                      <a:tailEnd type="none" w="med" len="med"/>
                    </a:lnT>
                    <a:lnB w="3175"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r" fontAlgn="b"/>
                      <a:endParaRPr lang="en-GB" sz="1600" b="0" i="0" u="none" strike="noStrike" dirty="0">
                        <a:solidFill>
                          <a:srgbClr val="000000"/>
                        </a:solidFill>
                        <a:effectLst/>
                        <a:latin typeface="Arial" pitchFamily="34" charset="0"/>
                        <a:cs typeface="Arial" pitchFamily="34" charset="0"/>
                      </a:endParaRPr>
                    </a:p>
                  </a:txBody>
                  <a:tcPr anchor="b">
                    <a:lnL w="3175" cap="flat" cmpd="sng" algn="ctr">
                      <a:solidFill>
                        <a:schemeClr val="accent5"/>
                      </a:solidFill>
                      <a:prstDash val="solid"/>
                      <a:round/>
                      <a:headEnd type="none" w="med" len="med"/>
                      <a:tailEnd type="none" w="med" len="med"/>
                    </a:lnL>
                    <a:lnR w="3175" cap="flat" cmpd="sng" algn="ctr">
                      <a:solidFill>
                        <a:schemeClr val="accent5"/>
                      </a:solidFill>
                      <a:prstDash val="solid"/>
                      <a:round/>
                      <a:headEnd type="none" w="med" len="med"/>
                      <a:tailEnd type="none" w="med" len="med"/>
                    </a:lnR>
                    <a:lnT w="3175" cap="flat" cmpd="sng" algn="ctr">
                      <a:solidFill>
                        <a:schemeClr val="accent5"/>
                      </a:solidFill>
                      <a:prstDash val="solid"/>
                      <a:round/>
                      <a:headEnd type="none" w="med" len="med"/>
                      <a:tailEnd type="none" w="med" len="med"/>
                    </a:lnT>
                    <a:lnB w="3175"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tcPr>
                </a:tc>
              </a:tr>
              <a:tr h="190500">
                <a:tc>
                  <a:txBody>
                    <a:bodyPr/>
                    <a:lstStyle/>
                    <a:p>
                      <a:pPr algn="l" fontAlgn="b"/>
                      <a:r>
                        <a:rPr lang="en-GB" sz="1400" b="0" i="0" u="none" strike="noStrike" dirty="0">
                          <a:solidFill>
                            <a:srgbClr val="000000"/>
                          </a:solidFill>
                          <a:effectLst/>
                          <a:latin typeface="Arial" pitchFamily="34" charset="0"/>
                          <a:cs typeface="Arial" pitchFamily="34" charset="0"/>
                        </a:rPr>
                        <a:t>Gross </a:t>
                      </a:r>
                      <a:r>
                        <a:rPr lang="en-GB" sz="1400" b="0" i="0" u="none" strike="noStrike" dirty="0" smtClean="0">
                          <a:solidFill>
                            <a:srgbClr val="000000"/>
                          </a:solidFill>
                          <a:effectLst/>
                          <a:latin typeface="Arial" pitchFamily="34" charset="0"/>
                          <a:cs typeface="Arial" pitchFamily="34" charset="0"/>
                        </a:rPr>
                        <a:t>pay + ERs NICs </a:t>
                      </a:r>
                      <a:r>
                        <a:rPr lang="en-GB" sz="1400" b="0" i="0" u="none" strike="noStrike" dirty="0">
                          <a:solidFill>
                            <a:srgbClr val="000000"/>
                          </a:solidFill>
                          <a:effectLst/>
                          <a:latin typeface="Arial" pitchFamily="34" charset="0"/>
                          <a:cs typeface="Arial" pitchFamily="34" charset="0"/>
                        </a:rPr>
                        <a:t>paid</a:t>
                      </a:r>
                    </a:p>
                  </a:txBody>
                  <a:tcPr anchor="b">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itchFamily="34" charset="0"/>
                          <a:cs typeface="Arial" pitchFamily="34" charset="0"/>
                        </a:rPr>
                        <a:t>256.05</a:t>
                      </a:r>
                    </a:p>
                  </a:txBody>
                  <a:tcPr anchor="b">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dirty="0" smtClean="0">
                          <a:solidFill>
                            <a:srgbClr val="000000"/>
                          </a:solidFill>
                          <a:effectLst/>
                          <a:latin typeface="Arial" pitchFamily="34" charset="0"/>
                          <a:cs typeface="Arial" pitchFamily="34" charset="0"/>
                        </a:rPr>
                        <a:t>249.84**</a:t>
                      </a:r>
                      <a:endParaRPr lang="en-GB" sz="1400" b="0" i="0" u="none" strike="noStrike" dirty="0">
                        <a:solidFill>
                          <a:srgbClr val="000000"/>
                        </a:solidFill>
                        <a:effectLst/>
                        <a:latin typeface="Arial" pitchFamily="34" charset="0"/>
                        <a:cs typeface="Arial" pitchFamily="34" charset="0"/>
                      </a:endParaRPr>
                    </a:p>
                  </a:txBody>
                  <a:tcPr anchor="b">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r>
              <a:tr h="190500">
                <a:tc>
                  <a:txBody>
                    <a:bodyPr/>
                    <a:lstStyle/>
                    <a:p>
                      <a:pPr algn="l" fontAlgn="b"/>
                      <a:r>
                        <a:rPr lang="en-GB" sz="1400" b="0" i="0" u="none" strike="noStrike" dirty="0">
                          <a:solidFill>
                            <a:srgbClr val="000000"/>
                          </a:solidFill>
                          <a:effectLst/>
                          <a:latin typeface="Arial" pitchFamily="34" charset="0"/>
                          <a:cs typeface="Arial" pitchFamily="34" charset="0"/>
                        </a:rPr>
                        <a:t>Saving on employee net cash</a:t>
                      </a:r>
                    </a:p>
                  </a:txBody>
                  <a:tcPr anchor="b">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GB" sz="1400" b="0" i="0" u="none" strike="noStrike" dirty="0">
                        <a:solidFill>
                          <a:srgbClr val="000000"/>
                        </a:solidFill>
                        <a:effectLst/>
                        <a:latin typeface="Arial" pitchFamily="34" charset="0"/>
                        <a:cs typeface="Arial" pitchFamily="34" charset="0"/>
                      </a:endParaRPr>
                    </a:p>
                  </a:txBody>
                  <a:tcPr anchor="b">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itchFamily="34" charset="0"/>
                          <a:cs typeface="Arial" pitchFamily="34" charset="0"/>
                        </a:rPr>
                        <a:t>13.95</a:t>
                      </a:r>
                    </a:p>
                  </a:txBody>
                  <a:tcPr anchor="b">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r>
              <a:tr h="190500">
                <a:tc>
                  <a:txBody>
                    <a:bodyPr/>
                    <a:lstStyle/>
                    <a:p>
                      <a:pPr algn="l" fontAlgn="b"/>
                      <a:r>
                        <a:rPr lang="en-GB" sz="1400" b="1" i="0" u="none" strike="noStrike" dirty="0">
                          <a:solidFill>
                            <a:srgbClr val="000000"/>
                          </a:solidFill>
                          <a:effectLst/>
                          <a:latin typeface="Arial" pitchFamily="34" charset="0"/>
                          <a:cs typeface="Arial" pitchFamily="34" charset="0"/>
                        </a:rPr>
                        <a:t>Total </a:t>
                      </a:r>
                      <a:r>
                        <a:rPr lang="en-GB" sz="1400" b="1" i="0" u="none" strike="noStrike" dirty="0" smtClean="0">
                          <a:solidFill>
                            <a:srgbClr val="000000"/>
                          </a:solidFill>
                          <a:effectLst/>
                          <a:latin typeface="Arial" pitchFamily="34" charset="0"/>
                          <a:cs typeface="Arial" pitchFamily="34" charset="0"/>
                        </a:rPr>
                        <a:t>employer cost</a:t>
                      </a:r>
                      <a:endParaRPr lang="en-GB" sz="1400" b="1" i="0" u="none" strike="noStrike" dirty="0">
                        <a:solidFill>
                          <a:srgbClr val="000000"/>
                        </a:solidFill>
                        <a:effectLst/>
                        <a:latin typeface="Arial" pitchFamily="34" charset="0"/>
                        <a:cs typeface="Arial" pitchFamily="34" charset="0"/>
                      </a:endParaRPr>
                    </a:p>
                  </a:txBody>
                  <a:tcPr anchor="b">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1" i="0" u="none" strike="noStrike" dirty="0">
                          <a:solidFill>
                            <a:srgbClr val="000000"/>
                          </a:solidFill>
                          <a:effectLst/>
                          <a:latin typeface="Arial" pitchFamily="34" charset="0"/>
                          <a:cs typeface="Arial" pitchFamily="34" charset="0"/>
                        </a:rPr>
                        <a:t>256.05</a:t>
                      </a:r>
                    </a:p>
                  </a:txBody>
                  <a:tcPr anchor="b">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1" i="0" u="none" strike="noStrike" dirty="0">
                          <a:solidFill>
                            <a:srgbClr val="000000"/>
                          </a:solidFill>
                          <a:effectLst/>
                          <a:latin typeface="Arial" pitchFamily="34" charset="0"/>
                          <a:cs typeface="Arial" pitchFamily="34" charset="0"/>
                        </a:rPr>
                        <a:t>235.89</a:t>
                      </a:r>
                    </a:p>
                  </a:txBody>
                  <a:tcPr anchor="b">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642147807"/>
              </p:ext>
            </p:extLst>
          </p:nvPr>
        </p:nvGraphicFramePr>
        <p:xfrm>
          <a:off x="539552" y="4282048"/>
          <a:ext cx="6624736" cy="304800"/>
        </p:xfrm>
        <a:graphic>
          <a:graphicData uri="http://schemas.openxmlformats.org/drawingml/2006/table">
            <a:tbl>
              <a:tblPr/>
              <a:tblGrid>
                <a:gridCol w="4568785"/>
                <a:gridCol w="989901"/>
                <a:gridCol w="1066050"/>
              </a:tblGrid>
              <a:tr h="190500">
                <a:tc>
                  <a:txBody>
                    <a:bodyPr/>
                    <a:lstStyle/>
                    <a:p>
                      <a:pPr algn="l" fontAlgn="b"/>
                      <a:r>
                        <a:rPr lang="en-GB" sz="1400" b="0" i="0" u="none" strike="noStrike" dirty="0">
                          <a:solidFill>
                            <a:srgbClr val="000000"/>
                          </a:solidFill>
                          <a:effectLst/>
                          <a:latin typeface="Arial" pitchFamily="34" charset="0"/>
                          <a:cs typeface="Arial" pitchFamily="34" charset="0"/>
                        </a:rPr>
                        <a:t>Employers NIC @ 13.8</a:t>
                      </a:r>
                    </a:p>
                  </a:txBody>
                  <a:tcPr anchor="b">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itchFamily="34" charset="0"/>
                          <a:cs typeface="Arial" pitchFamily="34" charset="0"/>
                        </a:rPr>
                        <a:t>31.05</a:t>
                      </a:r>
                    </a:p>
                  </a:txBody>
                  <a:tcPr anchor="b">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itchFamily="34" charset="0"/>
                          <a:cs typeface="Arial" pitchFamily="34" charset="0"/>
                        </a:rPr>
                        <a:t>24.84</a:t>
                      </a:r>
                    </a:p>
                  </a:txBody>
                  <a:tcPr anchor="b">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192040352"/>
              </p:ext>
            </p:extLst>
          </p:nvPr>
        </p:nvGraphicFramePr>
        <p:xfrm>
          <a:off x="539552" y="3905240"/>
          <a:ext cx="6624736" cy="304800"/>
        </p:xfrm>
        <a:graphic>
          <a:graphicData uri="http://schemas.openxmlformats.org/drawingml/2006/table">
            <a:tbl>
              <a:tblPr/>
              <a:tblGrid>
                <a:gridCol w="4568785"/>
                <a:gridCol w="989901"/>
                <a:gridCol w="1066050"/>
              </a:tblGrid>
              <a:tr h="0">
                <a:tc>
                  <a:txBody>
                    <a:bodyPr/>
                    <a:lstStyle/>
                    <a:p>
                      <a:pPr algn="l" fontAlgn="b"/>
                      <a:r>
                        <a:rPr lang="en-GB" sz="1400" b="0" i="0" u="none" strike="noStrike" dirty="0">
                          <a:solidFill>
                            <a:srgbClr val="000000"/>
                          </a:solidFill>
                          <a:effectLst/>
                          <a:latin typeface="Arial" pitchFamily="34" charset="0"/>
                          <a:cs typeface="Arial" pitchFamily="34" charset="0"/>
                        </a:rPr>
                        <a:t>Paid to employee</a:t>
                      </a:r>
                    </a:p>
                  </a:txBody>
                  <a:tcPr anchor="b">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GB" sz="1400" b="0" i="0" u="none" strike="noStrike" dirty="0">
                        <a:solidFill>
                          <a:srgbClr val="000000"/>
                        </a:solidFill>
                        <a:effectLst/>
                        <a:latin typeface="Arial" pitchFamily="34" charset="0"/>
                        <a:cs typeface="Arial" pitchFamily="34" charset="0"/>
                      </a:endParaRPr>
                    </a:p>
                  </a:txBody>
                  <a:tcPr anchor="b">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1" i="0" u="none" strike="noStrike" dirty="0">
                          <a:solidFill>
                            <a:srgbClr val="000000"/>
                          </a:solidFill>
                          <a:effectLst/>
                          <a:latin typeface="Arial" pitchFamily="34" charset="0"/>
                          <a:cs typeface="Arial" pitchFamily="34" charset="0"/>
                        </a:rPr>
                        <a:t>110.25</a:t>
                      </a:r>
                    </a:p>
                  </a:txBody>
                  <a:tcPr anchor="b">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1952496015"/>
              </p:ext>
            </p:extLst>
          </p:nvPr>
        </p:nvGraphicFramePr>
        <p:xfrm>
          <a:off x="539552" y="2913896"/>
          <a:ext cx="6624736" cy="914400"/>
        </p:xfrm>
        <a:graphic>
          <a:graphicData uri="http://schemas.openxmlformats.org/drawingml/2006/table">
            <a:tbl>
              <a:tblPr/>
              <a:tblGrid>
                <a:gridCol w="4568785"/>
                <a:gridCol w="989901"/>
                <a:gridCol w="1066050"/>
              </a:tblGrid>
              <a:tr h="190500">
                <a:tc>
                  <a:txBody>
                    <a:bodyPr/>
                    <a:lstStyle/>
                    <a:p>
                      <a:pPr algn="l" fontAlgn="b"/>
                      <a:r>
                        <a:rPr lang="en-GB" sz="1400" b="0" i="0" u="none" strike="noStrike" dirty="0">
                          <a:solidFill>
                            <a:srgbClr val="000000"/>
                          </a:solidFill>
                          <a:effectLst/>
                          <a:latin typeface="Arial" pitchFamily="34" charset="0"/>
                          <a:cs typeface="Arial" pitchFamily="34" charset="0"/>
                        </a:rPr>
                        <a:t>Net pay</a:t>
                      </a:r>
                    </a:p>
                  </a:txBody>
                  <a:tcPr anchor="b">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itchFamily="34" charset="0"/>
                          <a:cs typeface="Arial" pitchFamily="34" charset="0"/>
                        </a:rPr>
                        <a:t>155.25</a:t>
                      </a:r>
                    </a:p>
                  </a:txBody>
                  <a:tcPr anchor="b">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itchFamily="34" charset="0"/>
                          <a:cs typeface="Arial" pitchFamily="34" charset="0"/>
                        </a:rPr>
                        <a:t>124.2</a:t>
                      </a:r>
                    </a:p>
                  </a:txBody>
                  <a:tcPr anchor="b">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r>
              <a:tr h="199256">
                <a:tc>
                  <a:txBody>
                    <a:bodyPr/>
                    <a:lstStyle/>
                    <a:p>
                      <a:pPr algn="l" fontAlgn="b"/>
                      <a:r>
                        <a:rPr lang="en-GB" sz="1400" b="0" i="0" u="none" strike="noStrike" dirty="0">
                          <a:solidFill>
                            <a:srgbClr val="000000"/>
                          </a:solidFill>
                          <a:effectLst/>
                          <a:latin typeface="Arial" pitchFamily="34" charset="0"/>
                          <a:cs typeface="Arial" pitchFamily="34" charset="0"/>
                        </a:rPr>
                        <a:t>Travel paid by employee</a:t>
                      </a:r>
                    </a:p>
                  </a:txBody>
                  <a:tcPr anchor="b">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itchFamily="34" charset="0"/>
                          <a:cs typeface="Arial" pitchFamily="34" charset="0"/>
                        </a:rPr>
                        <a:t>45</a:t>
                      </a:r>
                    </a:p>
                  </a:txBody>
                  <a:tcPr anchor="b">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itchFamily="34" charset="0"/>
                          <a:cs typeface="Arial" pitchFamily="34" charset="0"/>
                        </a:rPr>
                        <a:t>0</a:t>
                      </a:r>
                    </a:p>
                  </a:txBody>
                  <a:tcPr anchor="b">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r>
              <a:tr h="190500">
                <a:tc>
                  <a:txBody>
                    <a:bodyPr/>
                    <a:lstStyle/>
                    <a:p>
                      <a:pPr algn="l" fontAlgn="b"/>
                      <a:r>
                        <a:rPr lang="en-GB" sz="1400" b="0" i="0" u="none" strike="noStrike" dirty="0">
                          <a:solidFill>
                            <a:srgbClr val="000000"/>
                          </a:solidFill>
                          <a:effectLst/>
                          <a:latin typeface="Arial" pitchFamily="34" charset="0"/>
                          <a:cs typeface="Arial" pitchFamily="34" charset="0"/>
                        </a:rPr>
                        <a:t>Net cash for employee</a:t>
                      </a:r>
                    </a:p>
                  </a:txBody>
                  <a:tcPr anchor="b">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1" i="0" u="none" strike="noStrike" dirty="0">
                          <a:solidFill>
                            <a:srgbClr val="000000"/>
                          </a:solidFill>
                          <a:effectLst/>
                          <a:latin typeface="Arial" pitchFamily="34" charset="0"/>
                          <a:cs typeface="Arial" pitchFamily="34" charset="0"/>
                        </a:rPr>
                        <a:t>110.25</a:t>
                      </a:r>
                    </a:p>
                  </a:txBody>
                  <a:tcPr anchor="b">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GB" sz="1400" b="0" i="0" u="none" strike="noStrike" dirty="0">
                        <a:solidFill>
                          <a:srgbClr val="000000"/>
                        </a:solidFill>
                        <a:effectLst/>
                        <a:latin typeface="Arial" pitchFamily="34" charset="0"/>
                        <a:cs typeface="Arial" pitchFamily="34" charset="0"/>
                      </a:endParaRPr>
                    </a:p>
                  </a:txBody>
                  <a:tcPr anchor="b">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1654338714"/>
              </p:ext>
            </p:extLst>
          </p:nvPr>
        </p:nvGraphicFramePr>
        <p:xfrm>
          <a:off x="539552" y="2537088"/>
          <a:ext cx="6624736" cy="304800"/>
        </p:xfrm>
        <a:graphic>
          <a:graphicData uri="http://schemas.openxmlformats.org/drawingml/2006/table">
            <a:tbl>
              <a:tblPr/>
              <a:tblGrid>
                <a:gridCol w="4568785"/>
                <a:gridCol w="989901"/>
                <a:gridCol w="1066050"/>
              </a:tblGrid>
              <a:tr h="190500">
                <a:tc>
                  <a:txBody>
                    <a:bodyPr/>
                    <a:lstStyle/>
                    <a:p>
                      <a:pPr algn="l" fontAlgn="b"/>
                      <a:r>
                        <a:rPr lang="en-GB" sz="1400" b="0" i="0" u="none" strike="noStrike" dirty="0">
                          <a:solidFill>
                            <a:srgbClr val="000000"/>
                          </a:solidFill>
                          <a:effectLst/>
                          <a:latin typeface="Arial" pitchFamily="34" charset="0"/>
                          <a:cs typeface="Arial" pitchFamily="34" charset="0"/>
                        </a:rPr>
                        <a:t>Deductions (20% Tax &amp; 11% NICs)</a:t>
                      </a:r>
                    </a:p>
                  </a:txBody>
                  <a:tcPr anchor="b">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itchFamily="34" charset="0"/>
                          <a:cs typeface="Arial" pitchFamily="34" charset="0"/>
                        </a:rPr>
                        <a:t>69.75</a:t>
                      </a:r>
                    </a:p>
                  </a:txBody>
                  <a:tcPr anchor="b">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GB" sz="1400" b="0" i="0" u="none" strike="noStrike" dirty="0">
                          <a:solidFill>
                            <a:srgbClr val="000000"/>
                          </a:solidFill>
                          <a:effectLst/>
                          <a:latin typeface="Arial" pitchFamily="34" charset="0"/>
                          <a:cs typeface="Arial" pitchFamily="34" charset="0"/>
                        </a:rPr>
                        <a:t>55.8</a:t>
                      </a:r>
                    </a:p>
                  </a:txBody>
                  <a:tcPr anchor="b">
                    <a:lnL w="3175" cap="flat" cmpd="sng" algn="ctr">
                      <a:solidFill>
                        <a:schemeClr val="tx2"/>
                      </a:solidFill>
                      <a:prstDash val="solid"/>
                      <a:round/>
                      <a:headEnd type="none" w="med" len="med"/>
                      <a:tailEnd type="none" w="med" len="med"/>
                    </a:lnL>
                    <a:lnR w="3175" cap="flat" cmpd="sng" algn="ctr">
                      <a:solidFill>
                        <a:schemeClr val="tx2"/>
                      </a:solid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9" name="Rectangle 18"/>
          <p:cNvSpPr/>
          <p:nvPr/>
        </p:nvSpPr>
        <p:spPr>
          <a:xfrm>
            <a:off x="629816" y="5856888"/>
            <a:ext cx="2502024" cy="473976"/>
          </a:xfrm>
          <a:prstGeom prst="rect">
            <a:avLst/>
          </a:prstGeom>
        </p:spPr>
        <p:txBody>
          <a:bodyPr wrap="square">
            <a:spAutoFit/>
          </a:bodyPr>
          <a:lstStyle/>
          <a:p>
            <a:r>
              <a:rPr lang="en-GB" sz="1100" dirty="0"/>
              <a:t>*travel paid by employer</a:t>
            </a:r>
          </a:p>
          <a:p>
            <a:r>
              <a:rPr lang="en-GB" sz="1100" dirty="0"/>
              <a:t>**includes £45 travel cost</a:t>
            </a:r>
          </a:p>
        </p:txBody>
      </p:sp>
      <p:sp>
        <p:nvSpPr>
          <p:cNvPr id="20" name="8-Point Star 19"/>
          <p:cNvSpPr>
            <a:spLocks noChangeAspect="1"/>
          </p:cNvSpPr>
          <p:nvPr/>
        </p:nvSpPr>
        <p:spPr>
          <a:xfrm>
            <a:off x="7380312" y="2636912"/>
            <a:ext cx="1656184" cy="1656368"/>
          </a:xfrm>
          <a:prstGeom prst="star8">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£20 saving</a:t>
            </a:r>
            <a:endParaRPr lang="en-GB" sz="2400" dirty="0">
              <a:solidFill>
                <a:schemeClr val="tx1"/>
              </a:solidFill>
            </a:endParaRPr>
          </a:p>
        </p:txBody>
      </p:sp>
    </p:spTree>
    <p:extLst>
      <p:ext uri="{BB962C8B-B14F-4D97-AF65-F5344CB8AC3E}">
        <p14:creationId xmlns:p14="http://schemas.microsoft.com/office/powerpoint/2010/main" val="6635360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Problems with the RTA</a:t>
            </a:r>
            <a:endParaRPr lang="en-GB" dirty="0"/>
          </a:p>
        </p:txBody>
      </p:sp>
      <p:sp>
        <p:nvSpPr>
          <p:cNvPr id="3" name="Content Placeholder 2"/>
          <p:cNvSpPr>
            <a:spLocks noGrp="1"/>
          </p:cNvSpPr>
          <p:nvPr>
            <p:ph idx="1"/>
          </p:nvPr>
        </p:nvSpPr>
        <p:spPr/>
        <p:txBody>
          <a:bodyPr>
            <a:normAutofit/>
          </a:bodyPr>
          <a:lstStyle/>
          <a:p>
            <a:pPr marL="57150" indent="0">
              <a:buNone/>
            </a:pPr>
            <a:r>
              <a:rPr lang="en-GB" dirty="0" smtClean="0"/>
              <a:t>HMRC:  granted a PAYE dispensation</a:t>
            </a:r>
          </a:p>
          <a:p>
            <a:pPr marL="514350" indent="-457200"/>
            <a:r>
              <a:rPr lang="en-GB" dirty="0" smtClean="0"/>
              <a:t>Invalid - did not disclose the plan</a:t>
            </a:r>
          </a:p>
          <a:p>
            <a:pPr marL="57150" indent="0">
              <a:buNone/>
            </a:pPr>
            <a:endParaRPr lang="en-GB" dirty="0" smtClean="0"/>
          </a:p>
          <a:p>
            <a:pPr marL="57150" indent="0">
              <a:buNone/>
            </a:pPr>
            <a:r>
              <a:rPr lang="en-GB" dirty="0" smtClean="0"/>
              <a:t>RTA: terms confusing</a:t>
            </a:r>
          </a:p>
          <a:p>
            <a:pPr marL="514350" indent="-457200"/>
            <a:r>
              <a:rPr lang="en-GB" dirty="0" smtClean="0"/>
              <a:t>Workers did not understand either</a:t>
            </a:r>
            <a:endParaRPr lang="en-GB" dirty="0"/>
          </a:p>
          <a:p>
            <a:pPr marL="514350" indent="-457200"/>
            <a:r>
              <a:rPr lang="en-GB" dirty="0" smtClean="0"/>
              <a:t>Payslips </a:t>
            </a:r>
            <a:r>
              <a:rPr lang="en-GB" dirty="0"/>
              <a:t>short </a:t>
            </a:r>
            <a:r>
              <a:rPr lang="en-GB" dirty="0" smtClean="0"/>
              <a:t>on </a:t>
            </a:r>
            <a:r>
              <a:rPr lang="en-GB" dirty="0"/>
              <a:t>detail</a:t>
            </a:r>
          </a:p>
          <a:p>
            <a:pPr marL="57150" indent="0">
              <a:buNone/>
            </a:pPr>
            <a:endParaRPr lang="en-GB" dirty="0" smtClean="0"/>
          </a:p>
          <a:p>
            <a:pPr marL="57150" indent="0">
              <a:buNone/>
            </a:pPr>
            <a:r>
              <a:rPr lang="en-GB" dirty="0" smtClean="0"/>
              <a:t>Unclear </a:t>
            </a:r>
            <a:r>
              <a:rPr lang="en-GB" dirty="0"/>
              <a:t>whether any saving shared with employee</a:t>
            </a:r>
          </a:p>
          <a:p>
            <a:endParaRPr lang="en-GB" dirty="0"/>
          </a:p>
          <a:p>
            <a:endParaRPr lang="en-GB" dirty="0"/>
          </a:p>
        </p:txBody>
      </p:sp>
      <p:sp>
        <p:nvSpPr>
          <p:cNvPr id="4" name="Date Placeholder 3"/>
          <p:cNvSpPr>
            <a:spLocks noGrp="1"/>
          </p:cNvSpPr>
          <p:nvPr>
            <p:ph type="dt" sz="half" idx="10"/>
          </p:nvPr>
        </p:nvSpPr>
        <p:spPr/>
        <p:txBody>
          <a:bodyPr/>
          <a:lstStyle/>
          <a:p>
            <a:fld id="{244117BE-6199-48C4-8950-B1C92B3D9232}" type="datetime1">
              <a:rPr lang="en-GB" smtClean="0"/>
              <a:t>17/04/2012</a:t>
            </a:fld>
            <a:endParaRPr lang="en-GB" dirty="0"/>
          </a:p>
        </p:txBody>
      </p:sp>
      <p:sp>
        <p:nvSpPr>
          <p:cNvPr id="5" name="Footer Placeholder 4"/>
          <p:cNvSpPr>
            <a:spLocks noGrp="1"/>
          </p:cNvSpPr>
          <p:nvPr>
            <p:ph type="ftr" sz="quarter" idx="11"/>
          </p:nvPr>
        </p:nvSpPr>
        <p:spPr/>
        <p:txBody>
          <a:bodyPr/>
          <a:lstStyle/>
          <a:p>
            <a:r>
              <a:rPr lang="en-GB" dirty="0" smtClean="0"/>
              <a:t>© 2012 Ross Martin Tax Consultancy Limited</a:t>
            </a:r>
            <a:endParaRPr lang="en-GB" dirty="0"/>
          </a:p>
        </p:txBody>
      </p:sp>
      <p:sp>
        <p:nvSpPr>
          <p:cNvPr id="6" name="Slide Number Placeholder 5"/>
          <p:cNvSpPr>
            <a:spLocks noGrp="1"/>
          </p:cNvSpPr>
          <p:nvPr>
            <p:ph type="sldNum" sz="quarter" idx="12"/>
          </p:nvPr>
        </p:nvSpPr>
        <p:spPr/>
        <p:txBody>
          <a:bodyPr/>
          <a:lstStyle/>
          <a:p>
            <a:fld id="{B6E687F8-7E6C-4537-867D-2E18159C6C26}" type="slidenum">
              <a:rPr lang="en-GB" smtClean="0"/>
              <a:pPr/>
              <a:t>9</a:t>
            </a:fld>
            <a:endParaRPr lang="en-GB" dirty="0"/>
          </a:p>
        </p:txBody>
      </p:sp>
    </p:spTree>
    <p:extLst>
      <p:ext uri="{BB962C8B-B14F-4D97-AF65-F5344CB8AC3E}">
        <p14:creationId xmlns:p14="http://schemas.microsoft.com/office/powerpoint/2010/main" val="4101691994"/>
      </p:ext>
    </p:extLst>
  </p:cSld>
  <p:clrMapOvr>
    <a:masterClrMapping/>
  </p:clrMapOvr>
  <p:timing>
    <p:tnLst>
      <p:par>
        <p:cTn id="1" dur="indefinite" restart="never" nodeType="tmRoot"/>
      </p:par>
    </p:tnLst>
  </p:timing>
</p:sld>
</file>

<file path=ppt/theme/theme1.xml><?xml version="1.0" encoding="utf-8"?>
<a:theme xmlns:a="http://schemas.openxmlformats.org/drawingml/2006/main" name="RMTC Template Sept 2011">
  <a:themeElements>
    <a:clrScheme name="RMTC">
      <a:dk1>
        <a:sysClr val="windowText" lastClr="000000"/>
      </a:dk1>
      <a:lt1>
        <a:sysClr val="window" lastClr="FFFFFF"/>
      </a:lt1>
      <a:dk2>
        <a:srgbClr val="A9C16D"/>
      </a:dk2>
      <a:lt2>
        <a:srgbClr val="FFFFFF"/>
      </a:lt2>
      <a:accent1>
        <a:srgbClr val="000000"/>
      </a:accent1>
      <a:accent2>
        <a:srgbClr val="000060"/>
      </a:accent2>
      <a:accent3>
        <a:srgbClr val="A9C16D"/>
      </a:accent3>
      <a:accent4>
        <a:srgbClr val="898989"/>
      </a:accent4>
      <a:accent5>
        <a:srgbClr val="C5C5C5"/>
      </a:accent5>
      <a:accent6>
        <a:srgbClr val="FFFFFF"/>
      </a:accent6>
      <a:hlink>
        <a:srgbClr val="0000FF"/>
      </a:hlink>
      <a:folHlink>
        <a:srgbClr val="800080"/>
      </a:folHlink>
    </a:clrScheme>
    <a:fontScheme name="RMTC">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spPr>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defPPr algn="ctr">
          <a:defRPr sz="5400" b="1" cap="all" spc="0" dirty="0" smtClean="0">
            <a:ln w="0"/>
            <a:solidFill>
              <a:schemeClr val="bg2"/>
            </a:solidFill>
            <a:effectLst>
              <a:reflection blurRad="12700" stA="50000" endPos="50000" dist="5000" dir="5400000" sy="-100000" rotWithShape="0"/>
            </a:effectLst>
          </a:defRPr>
        </a:defPPr>
      </a:lstStyle>
    </a:spDef>
  </a:objectDefaults>
  <a:extraClrSchemeLst/>
</a:theme>
</file>

<file path=ppt/theme/theme2.xml><?xml version="1.0" encoding="utf-8"?>
<a:theme xmlns:a="http://schemas.openxmlformats.org/drawingml/2006/main" name="Office Theme">
  <a:themeElements>
    <a:clrScheme name="RMTC">
      <a:dk1>
        <a:sysClr val="windowText" lastClr="000000"/>
      </a:dk1>
      <a:lt1>
        <a:sysClr val="window" lastClr="FFFFFF"/>
      </a:lt1>
      <a:dk2>
        <a:srgbClr val="A9C16D"/>
      </a:dk2>
      <a:lt2>
        <a:srgbClr val="FFFFFF"/>
      </a:lt2>
      <a:accent1>
        <a:srgbClr val="000000"/>
      </a:accent1>
      <a:accent2>
        <a:srgbClr val="000060"/>
      </a:accent2>
      <a:accent3>
        <a:srgbClr val="A9C16D"/>
      </a:accent3>
      <a:accent4>
        <a:srgbClr val="898989"/>
      </a:accent4>
      <a:accent5>
        <a:srgbClr val="C5C5C5"/>
      </a:accent5>
      <a:accent6>
        <a:srgbClr val="FFFFFF"/>
      </a:accent6>
      <a:hlink>
        <a:srgbClr val="0000FF"/>
      </a:hlink>
      <a:folHlink>
        <a:srgbClr val="800080"/>
      </a:folHlink>
    </a:clrScheme>
    <a:fontScheme name="RMTC">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RMTC">
      <a:dk1>
        <a:sysClr val="windowText" lastClr="000000"/>
      </a:dk1>
      <a:lt1>
        <a:sysClr val="window" lastClr="FFFFFF"/>
      </a:lt1>
      <a:dk2>
        <a:srgbClr val="A9C16D"/>
      </a:dk2>
      <a:lt2>
        <a:srgbClr val="FFFFFF"/>
      </a:lt2>
      <a:accent1>
        <a:srgbClr val="000000"/>
      </a:accent1>
      <a:accent2>
        <a:srgbClr val="000060"/>
      </a:accent2>
      <a:accent3>
        <a:srgbClr val="A9C16D"/>
      </a:accent3>
      <a:accent4>
        <a:srgbClr val="898989"/>
      </a:accent4>
      <a:accent5>
        <a:srgbClr val="C5C5C5"/>
      </a:accent5>
      <a:accent6>
        <a:srgbClr val="FFFFFF"/>
      </a:accent6>
      <a:hlink>
        <a:srgbClr val="0000FF"/>
      </a:hlink>
      <a:folHlink>
        <a:srgbClr val="800080"/>
      </a:folHlink>
    </a:clrScheme>
    <a:fontScheme name="RMTC">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RMTC Template Sept 2011</Template>
  <TotalTime>1040</TotalTime>
  <Words>746</Words>
  <Application>Microsoft Office PowerPoint</Application>
  <PresentationFormat>On-screen Show (4:3)</PresentationFormat>
  <Paragraphs>201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RMTC Template Sept 2011</vt:lpstr>
      <vt:lpstr>Reed v HMRC, umbrella companies &amp; travel claims</vt:lpstr>
      <vt:lpstr>Tax &amp; Travel</vt:lpstr>
      <vt:lpstr>Travel tax rules: basics</vt:lpstr>
      <vt:lpstr>Travel rules - employees</vt:lpstr>
      <vt:lpstr>Employee travel – the quirks</vt:lpstr>
      <vt:lpstr>Reed v HMRC</vt:lpstr>
      <vt:lpstr>A cunning plan…</vt:lpstr>
      <vt:lpstr>Reed Travel Allowance (RTA) Plan</vt:lpstr>
      <vt:lpstr>Problems with the RTA</vt:lpstr>
      <vt:lpstr>Salary sacrifice problems</vt:lpstr>
      <vt:lpstr>RTA: further problems</vt:lpstr>
      <vt:lpstr>Umbrella companies</vt:lpstr>
      <vt:lpstr>Self Employed travel tax</vt:lpstr>
      <vt:lpstr>Changes to self employed tax</vt:lpstr>
      <vt:lpstr>Conclusion</vt:lpstr>
      <vt:lpstr>PowerPoint Presentation</vt:lpstr>
      <vt:lpstr>Disclaimer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dc:creator>
  <cp:lastModifiedBy>Nichola Ross Martin</cp:lastModifiedBy>
  <cp:revision>71</cp:revision>
  <cp:lastPrinted>2012-03-19T09:14:56Z</cp:lastPrinted>
  <dcterms:created xsi:type="dcterms:W3CDTF">2011-10-24T09:44:15Z</dcterms:created>
  <dcterms:modified xsi:type="dcterms:W3CDTF">2012-04-17T12:16:52Z</dcterms:modified>
</cp:coreProperties>
</file>