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322" r:id="rId3"/>
    <p:sldId id="303" r:id="rId4"/>
    <p:sldId id="305" r:id="rId5"/>
    <p:sldId id="311" r:id="rId6"/>
    <p:sldId id="307" r:id="rId7"/>
    <p:sldId id="285" r:id="rId8"/>
    <p:sldId id="312" r:id="rId9"/>
    <p:sldId id="310" r:id="rId10"/>
    <p:sldId id="288" r:id="rId11"/>
    <p:sldId id="309" r:id="rId12"/>
    <p:sldId id="314" r:id="rId13"/>
    <p:sldId id="315" r:id="rId14"/>
    <p:sldId id="317" r:id="rId15"/>
    <p:sldId id="318" r:id="rId16"/>
    <p:sldId id="313" r:id="rId17"/>
    <p:sldId id="319" r:id="rId18"/>
    <p:sldId id="320" r:id="rId19"/>
    <p:sldId id="321" r:id="rId20"/>
    <p:sldId id="258"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0"/>
    <a:srgbClr val="C8D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0" y="12206"/>
    </p:cViewPr>
  </p:outlin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solidFill>
                  <a:schemeClr val="accent2"/>
                </a:solidFill>
                <a:latin typeface="Calibri" pitchFamily="34" charset="0"/>
                <a:cs typeface="Calibri" pitchFamily="34" charset="0"/>
              </a:rPr>
              <a:t>ROSS MARTIN TAX CONSULTANCY</a:t>
            </a:r>
          </a:p>
          <a:p>
            <a:r>
              <a:rPr lang="en-GB" dirty="0" smtClean="0">
                <a:solidFill>
                  <a:schemeClr val="tx2"/>
                </a:solidFill>
                <a:latin typeface="Calibri" pitchFamily="34" charset="0"/>
                <a:cs typeface="Calibri" pitchFamily="34" charset="0"/>
              </a:rPr>
              <a:t>www.rossmartin.co.uk</a:t>
            </a:r>
            <a:endParaRPr lang="en-GB" dirty="0">
              <a:solidFill>
                <a:schemeClr val="tx2"/>
              </a:solidFill>
              <a:latin typeface="Calibri" pitchFamily="34" charset="0"/>
              <a:cs typeface="Calibr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390A55-DEED-4B7A-8133-6881C6FCDEEB}" type="datetimeFigureOut">
              <a:rPr lang="en-GB" sz="1000" smtClean="0">
                <a:solidFill>
                  <a:schemeClr val="accent4"/>
                </a:solidFill>
              </a:rPr>
              <a:t>19/03/2012</a:t>
            </a:fld>
            <a:endParaRPr lang="en-GB" sz="1000" dirty="0">
              <a:solidFill>
                <a:schemeClr val="accent4"/>
              </a:solidFil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z="1000" dirty="0" smtClean="0">
                <a:solidFill>
                  <a:schemeClr val="accent4"/>
                </a:solidFill>
              </a:rPr>
              <a:t>© 2011 Ross Martin Tax Consultancy Limited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E53BA6-27BD-4779-873B-13129908B4C1}" type="slidenum">
              <a:rPr lang="en-GB" sz="1000" smtClean="0">
                <a:solidFill>
                  <a:schemeClr val="accent4"/>
                </a:solidFill>
              </a:rPr>
              <a:t>‹#›</a:t>
            </a:fld>
            <a:endParaRPr lang="en-GB" sz="1000" dirty="0">
              <a:solidFill>
                <a:schemeClr val="accent4"/>
              </a:solidFill>
            </a:endParaRPr>
          </a:p>
        </p:txBody>
      </p:sp>
    </p:spTree>
    <p:extLst>
      <p:ext uri="{BB962C8B-B14F-4D97-AF65-F5344CB8AC3E}">
        <p14:creationId xmlns:p14="http://schemas.microsoft.com/office/powerpoint/2010/main" val="2939158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solidFill>
                  <a:schemeClr val="accent2"/>
                </a:solidFill>
                <a:latin typeface="Calibri" pitchFamily="34" charset="0"/>
                <a:cs typeface="Calibri" pitchFamily="34" charset="0"/>
              </a:rPr>
              <a:t>ROSS MARTIN TAX CONSULTANCY</a:t>
            </a:r>
          </a:p>
          <a:p>
            <a:r>
              <a:rPr lang="en-GB" dirty="0" smtClean="0">
                <a:solidFill>
                  <a:schemeClr val="tx2"/>
                </a:solidFill>
                <a:latin typeface="Calibri" pitchFamily="34" charset="0"/>
                <a:cs typeface="Calibri" pitchFamily="34" charset="0"/>
              </a:rPr>
              <a:t>www.rossmartin.co.uk</a:t>
            </a:r>
            <a:endParaRPr lang="en-GB" dirty="0">
              <a:solidFill>
                <a:schemeClr val="tx2"/>
              </a:solidFill>
              <a:latin typeface="Calibri" pitchFamily="34" charset="0"/>
              <a:cs typeface="Calibri"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000">
                <a:solidFill>
                  <a:schemeClr val="accent4"/>
                </a:solidFill>
              </a:defRPr>
            </a:lvl1pPr>
          </a:lstStyle>
          <a:p>
            <a:fld id="{46828287-0041-40BB-B794-41FF59D33187}" type="datetimeFigureOut">
              <a:rPr lang="en-GB" smtClean="0"/>
              <a:pPr/>
              <a:t>19/03/2012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accent4"/>
                </a:solidFill>
              </a:defRPr>
            </a:lvl1pPr>
          </a:lstStyle>
          <a:p>
            <a:r>
              <a:rPr lang="en-GB" sz="1000" dirty="0" smtClean="0"/>
              <a:t>© 2011 Ross Martin Tax Consultancy Limited</a:t>
            </a:r>
            <a:endParaRPr lang="en-GB" sz="1000"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000">
                <a:solidFill>
                  <a:schemeClr val="accent4"/>
                </a:solidFill>
              </a:defRPr>
            </a:lvl1pPr>
          </a:lstStyle>
          <a:p>
            <a:fld id="{7818B1BE-428C-48AF-A4D7-27E37C2C7A0A}" type="slidenum">
              <a:rPr lang="en-GB" smtClean="0"/>
              <a:pPr/>
              <a:t>‹#›</a:t>
            </a:fld>
            <a:endParaRPr lang="en-GB" dirty="0"/>
          </a:p>
        </p:txBody>
      </p:sp>
    </p:spTree>
    <p:extLst>
      <p:ext uri="{BB962C8B-B14F-4D97-AF65-F5344CB8AC3E}">
        <p14:creationId xmlns:p14="http://schemas.microsoft.com/office/powerpoint/2010/main" val="2500397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normAutofit/>
          </a:bodyPr>
          <a:lstStyle>
            <a:lvl1pPr>
              <a:defRPr sz="4000"/>
            </a:lvl1pPr>
          </a:lstStyle>
          <a:p>
            <a:r>
              <a:rPr lang="en-US" smtClean="0"/>
              <a:t>Click to edit Master title style</a:t>
            </a:r>
            <a:endParaRPr lang="en-GB" dirty="0"/>
          </a:p>
        </p:txBody>
      </p:sp>
      <p:sp>
        <p:nvSpPr>
          <p:cNvPr id="3" name="Subtitle 2"/>
          <p:cNvSpPr>
            <a:spLocks noGrp="1"/>
          </p:cNvSpPr>
          <p:nvPr>
            <p:ph type="subTitle" idx="1"/>
          </p:nvPr>
        </p:nvSpPr>
        <p:spPr>
          <a:xfrm>
            <a:off x="692510" y="3456582"/>
            <a:ext cx="7772400" cy="694929"/>
          </a:xfrm>
        </p:spPr>
        <p:txBody>
          <a:bodyPr>
            <a:normAutofit/>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 name="Date Placeholder 9"/>
          <p:cNvSpPr>
            <a:spLocks noGrp="1"/>
          </p:cNvSpPr>
          <p:nvPr>
            <p:ph type="dt" sz="half" idx="10"/>
          </p:nvPr>
        </p:nvSpPr>
        <p:spPr/>
        <p:txBody>
          <a:bodyPr/>
          <a:lstStyle/>
          <a:p>
            <a:fld id="{F1578E97-6381-458E-B7B3-FB16C85B0F6C}" type="datetime1">
              <a:rPr lang="en-GB" smtClean="0"/>
              <a:t>19/03/2012</a:t>
            </a:fld>
            <a:endParaRPr lang="en-GB" dirty="0"/>
          </a:p>
        </p:txBody>
      </p:sp>
      <p:sp>
        <p:nvSpPr>
          <p:cNvPr id="11" name="Footer Placeholder 10"/>
          <p:cNvSpPr>
            <a:spLocks noGrp="1"/>
          </p:cNvSpPr>
          <p:nvPr>
            <p:ph type="ftr" sz="quarter" idx="11"/>
          </p:nvPr>
        </p:nvSpPr>
        <p:spPr/>
        <p:txBody>
          <a:bodyPr/>
          <a:lstStyle/>
          <a:p>
            <a:r>
              <a:rPr lang="en-GB" smtClean="0"/>
              <a:t>© 2011 Ross Martin Tax Consultancy Limited</a:t>
            </a:r>
            <a:endParaRPr lang="en-GB" dirty="0"/>
          </a:p>
        </p:txBody>
      </p:sp>
      <p:sp>
        <p:nvSpPr>
          <p:cNvPr id="12" name="Slide Number Placeholder 11"/>
          <p:cNvSpPr>
            <a:spLocks noGrp="1"/>
          </p:cNvSpPr>
          <p:nvPr>
            <p:ph type="sldNum" sz="quarter" idx="12"/>
          </p:nvPr>
        </p:nvSpPr>
        <p:spPr/>
        <p:txBody>
          <a:bodyPr/>
          <a:lstStyle/>
          <a:p>
            <a:fld id="{B6E687F8-7E6C-4537-867D-2E18159C6C26}" type="slidenum">
              <a:rPr lang="en-GB" smtClean="0"/>
              <a:pPr/>
              <a:t>‹#›</a:t>
            </a:fld>
            <a:endParaRPr lang="en-GB" dirty="0"/>
          </a:p>
        </p:txBody>
      </p:sp>
      <p:sp>
        <p:nvSpPr>
          <p:cNvPr id="17" name="TextBox 16"/>
          <p:cNvSpPr txBox="1"/>
          <p:nvPr userDrawn="1"/>
        </p:nvSpPr>
        <p:spPr>
          <a:xfrm>
            <a:off x="40473" y="346121"/>
            <a:ext cx="5179599" cy="81560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20" normalizeH="0" baseline="0" noProof="0" dirty="0" smtClean="0">
                <a:ln>
                  <a:noFill/>
                </a:ln>
                <a:solidFill>
                  <a:srgbClr val="000060"/>
                </a:solidFill>
                <a:effectLst/>
                <a:uLnTx/>
                <a:uFillTx/>
                <a:latin typeface="Calibri" pitchFamily="34" charset="0"/>
                <a:cs typeface="Calibri" pitchFamily="34" charset="0"/>
              </a:rPr>
              <a:t>ROSS MARTIN TAX CONSULTANCY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20" normalizeH="0" baseline="0" noProof="0" dirty="0" smtClean="0">
                <a:ln>
                  <a:noFill/>
                </a:ln>
                <a:solidFill>
                  <a:schemeClr val="tx2"/>
                </a:solidFill>
                <a:effectLst/>
                <a:uLnTx/>
                <a:uFillTx/>
                <a:latin typeface="Calibri" pitchFamily="34" charset="0"/>
                <a:cs typeface="Calibri" pitchFamily="34" charset="0"/>
              </a:rPr>
              <a:t>www.rossmartin.co.uk with Francis Clark</a:t>
            </a:r>
            <a:endParaRPr kumimoji="0" lang="en-GB" sz="1900" b="0" i="0" u="none" strike="noStrike" kern="0" cap="none" spc="20" normalizeH="0" baseline="0" noProof="0" dirty="0">
              <a:ln>
                <a:noFill/>
              </a:ln>
              <a:solidFill>
                <a:schemeClr val="tx2"/>
              </a:solidFill>
              <a:effectLst/>
              <a:uLnTx/>
              <a:uFillTx/>
              <a:latin typeface="Calibri" pitchFamily="34" charset="0"/>
              <a:cs typeface="Calibri" pitchFamily="34" charset="0"/>
            </a:endParaRPr>
          </a:p>
        </p:txBody>
      </p:sp>
      <p:sp>
        <p:nvSpPr>
          <p:cNvPr id="19" name="Rectangle 18"/>
          <p:cNvSpPr/>
          <p:nvPr userDrawn="1"/>
        </p:nvSpPr>
        <p:spPr>
          <a:xfrm>
            <a:off x="5148064" y="66695"/>
            <a:ext cx="3960440" cy="1383579"/>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val="0"/>
              </a:ext>
            </a:extLst>
          </a:blip>
          <a:srcRect l="2639" t="6931" r="6330" b="14182"/>
          <a:stretch/>
        </p:blipFill>
        <p:spPr>
          <a:xfrm>
            <a:off x="6571929" y="44624"/>
            <a:ext cx="2457671" cy="1418602"/>
          </a:xfrm>
          <a:prstGeom prst="rect">
            <a:avLst/>
          </a:prstGeom>
          <a:ln>
            <a:noFill/>
          </a:ln>
        </p:spPr>
      </p:pic>
      <p:sp>
        <p:nvSpPr>
          <p:cNvPr id="21" name="Rectangle 20"/>
          <p:cNvSpPr/>
          <p:nvPr userDrawn="1"/>
        </p:nvSpPr>
        <p:spPr>
          <a:xfrm>
            <a:off x="0" y="6237312"/>
            <a:ext cx="9144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22"/>
          <p:cNvSpPr>
            <a:spLocks noGrp="1"/>
          </p:cNvSpPr>
          <p:nvPr>
            <p:ph type="body" sz="quarter" idx="13" hasCustomPrompt="1"/>
          </p:nvPr>
        </p:nvSpPr>
        <p:spPr>
          <a:xfrm>
            <a:off x="685800" y="4439543"/>
            <a:ext cx="7772400" cy="408356"/>
          </a:xfrm>
        </p:spPr>
        <p:txBody>
          <a:bodyPr>
            <a:noAutofit/>
          </a:bodyPr>
          <a:lstStyle>
            <a:lvl1pPr marL="0" indent="0" algn="ctr">
              <a:buNone/>
              <a:defRPr sz="2400">
                <a:solidFill>
                  <a:schemeClr val="accent4"/>
                </a:solidFill>
              </a:defRPr>
            </a:lvl1pPr>
          </a:lstStyle>
          <a:p>
            <a:pPr lvl="0"/>
            <a:r>
              <a:rPr lang="en-US" dirty="0" smtClean="0"/>
              <a:t>Click to add author</a:t>
            </a:r>
          </a:p>
        </p:txBody>
      </p:sp>
      <p:sp>
        <p:nvSpPr>
          <p:cNvPr id="24" name="Text Placeholder 22"/>
          <p:cNvSpPr>
            <a:spLocks noGrp="1"/>
          </p:cNvSpPr>
          <p:nvPr>
            <p:ph type="body" sz="quarter" idx="14" hasCustomPrompt="1"/>
          </p:nvPr>
        </p:nvSpPr>
        <p:spPr>
          <a:xfrm>
            <a:off x="685800" y="4891077"/>
            <a:ext cx="7772400" cy="408356"/>
          </a:xfrm>
        </p:spPr>
        <p:txBody>
          <a:bodyPr>
            <a:noAutofit/>
          </a:bodyPr>
          <a:lstStyle>
            <a:lvl1pPr marL="0" indent="0" algn="ctr">
              <a:buNone/>
              <a:defRPr sz="2400">
                <a:solidFill>
                  <a:schemeClr val="accent4"/>
                </a:solidFill>
              </a:defRPr>
            </a:lvl1pPr>
          </a:lstStyle>
          <a:p>
            <a:pPr lvl="0"/>
            <a:r>
              <a:rPr lang="en-US" dirty="0" smtClean="0"/>
              <a:t>Click to add date</a:t>
            </a:r>
          </a:p>
        </p:txBody>
      </p:sp>
      <p:sp>
        <p:nvSpPr>
          <p:cNvPr id="27" name="Rectangle 26"/>
          <p:cNvSpPr/>
          <p:nvPr userDrawn="1"/>
        </p:nvSpPr>
        <p:spPr>
          <a:xfrm flipV="1">
            <a:off x="683568" y="4247377"/>
            <a:ext cx="7776864" cy="45719"/>
          </a:xfrm>
          <a:prstGeom prst="rect">
            <a:avLst/>
          </a:prstGeom>
          <a:gradFill flip="none" rotWithShape="1">
            <a:gsLst>
              <a:gs pos="0">
                <a:schemeClr val="bg1"/>
              </a:gs>
              <a:gs pos="39999">
                <a:schemeClr val="tx2">
                  <a:lumMod val="75000"/>
                </a:schemeClr>
              </a:gs>
              <a:gs pos="70000">
                <a:schemeClr val="tx2">
                  <a:lumMod val="75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39676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D00C18-9FF4-46C9-A294-35F72E255D49}" type="datetime1">
              <a:rPr lang="en-GB" smtClean="0"/>
              <a:t>19/03/2012</a:t>
            </a:fld>
            <a:endParaRPr lang="en-GB" dirty="0"/>
          </a:p>
        </p:txBody>
      </p:sp>
      <p:sp>
        <p:nvSpPr>
          <p:cNvPr id="8" name="Footer Placeholder 7"/>
          <p:cNvSpPr>
            <a:spLocks noGrp="1"/>
          </p:cNvSpPr>
          <p:nvPr>
            <p:ph type="ftr" sz="quarter" idx="11"/>
          </p:nvPr>
        </p:nvSpPr>
        <p:spPr/>
        <p:txBody>
          <a:bodyPr/>
          <a:lstStyle/>
          <a:p>
            <a:r>
              <a:rPr lang="en-GB" dirty="0" smtClean="0"/>
              <a:t>© 2012 Ross Martin Tax Consultancy Limited</a:t>
            </a:r>
            <a:endParaRPr lang="en-GB" dirty="0"/>
          </a:p>
        </p:txBody>
      </p:sp>
      <p:sp>
        <p:nvSpPr>
          <p:cNvPr id="9" name="Slide Number Placeholder 8"/>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40348074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92696"/>
            <a:ext cx="2057400" cy="543346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692696"/>
            <a:ext cx="6019800" cy="5433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3B0958-3B02-49D2-827F-BF5215F4AE04}" type="datetime1">
              <a:rPr lang="en-GB" smtClean="0"/>
              <a:t>19/03/2012</a:t>
            </a:fld>
            <a:endParaRPr lang="en-GB" dirty="0"/>
          </a:p>
        </p:txBody>
      </p:sp>
      <p:sp>
        <p:nvSpPr>
          <p:cNvPr id="8" name="Footer Placeholder 7"/>
          <p:cNvSpPr>
            <a:spLocks noGrp="1"/>
          </p:cNvSpPr>
          <p:nvPr>
            <p:ph type="ftr" sz="quarter" idx="11"/>
          </p:nvPr>
        </p:nvSpPr>
        <p:spPr/>
        <p:txBody>
          <a:bodyPr/>
          <a:lstStyle/>
          <a:p>
            <a:r>
              <a:rPr lang="en-GB" dirty="0" smtClean="0"/>
              <a:t>© 2012 Ross Martin Tax Consultancy Limited</a:t>
            </a:r>
            <a:endParaRPr lang="en-GB" dirty="0"/>
          </a:p>
        </p:txBody>
      </p:sp>
      <p:sp>
        <p:nvSpPr>
          <p:cNvPr id="9" name="Slide Number Placeholder 8"/>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348089056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DB7555-DCD0-400C-96CE-904FACDAF835}" type="datetime1">
              <a:rPr lang="en-GB" smtClean="0"/>
              <a:t>19/03/2012</a:t>
            </a:fld>
            <a:endParaRPr lang="en-GB" dirty="0"/>
          </a:p>
        </p:txBody>
      </p:sp>
      <p:sp>
        <p:nvSpPr>
          <p:cNvPr id="4" name="Footer Placeholder 3"/>
          <p:cNvSpPr>
            <a:spLocks noGrp="1"/>
          </p:cNvSpPr>
          <p:nvPr>
            <p:ph type="ftr" sz="quarter" idx="11"/>
          </p:nvPr>
        </p:nvSpPr>
        <p:spPr/>
        <p:txBody>
          <a:bodyPr/>
          <a:lstStyle/>
          <a:p>
            <a:r>
              <a:rPr lang="en-GB" smtClean="0"/>
              <a:t>© 2011 Ross Martin Tax Consultancy Limited</a:t>
            </a:r>
            <a:endParaRPr lang="en-GB" dirty="0"/>
          </a:p>
        </p:txBody>
      </p:sp>
      <p:sp>
        <p:nvSpPr>
          <p:cNvPr id="5" name="Slide Number Placeholder 4"/>
          <p:cNvSpPr>
            <a:spLocks noGrp="1"/>
          </p:cNvSpPr>
          <p:nvPr>
            <p:ph type="sldNum" sz="quarter" idx="12"/>
          </p:nvPr>
        </p:nvSpPr>
        <p:spPr/>
        <p:txBody>
          <a:bodyPr/>
          <a:lstStyle/>
          <a:p>
            <a:fld id="{B6E687F8-7E6C-4537-867D-2E18159C6C26}" type="slidenum">
              <a:rPr lang="en-GB" smtClean="0"/>
              <a:pPr/>
              <a:t>‹#›</a:t>
            </a:fld>
            <a:endParaRPr lang="en-GB" dirty="0"/>
          </a:p>
        </p:txBody>
      </p:sp>
      <p:sp>
        <p:nvSpPr>
          <p:cNvPr id="6" name="Rectangle 5"/>
          <p:cNvSpPr/>
          <p:nvPr userDrawn="1"/>
        </p:nvSpPr>
        <p:spPr>
          <a:xfrm>
            <a:off x="0" y="6237312"/>
            <a:ext cx="9144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 Placeholder 22"/>
          <p:cNvSpPr>
            <a:spLocks noGrp="1"/>
          </p:cNvSpPr>
          <p:nvPr>
            <p:ph type="body" sz="quarter" idx="13"/>
          </p:nvPr>
        </p:nvSpPr>
        <p:spPr>
          <a:xfrm>
            <a:off x="685800" y="4316788"/>
            <a:ext cx="7772400" cy="408356"/>
          </a:xfrm>
        </p:spPr>
        <p:txBody>
          <a:bodyPr>
            <a:noAutofit/>
          </a:bodyPr>
          <a:lstStyle>
            <a:lvl1pPr marL="0" indent="0" algn="l">
              <a:buNone/>
              <a:defRPr sz="2400">
                <a:solidFill>
                  <a:schemeClr val="tx1">
                    <a:lumMod val="65000"/>
                    <a:lumOff val="35000"/>
                  </a:schemeClr>
                </a:solidFill>
              </a:defRPr>
            </a:lvl1pPr>
          </a:lstStyle>
          <a:p>
            <a:pPr lvl="0"/>
            <a:endParaRPr lang="en-US" dirty="0" smtClean="0"/>
          </a:p>
        </p:txBody>
      </p:sp>
      <p:sp>
        <p:nvSpPr>
          <p:cNvPr id="19" name="Text Placeholder 22"/>
          <p:cNvSpPr>
            <a:spLocks noGrp="1"/>
          </p:cNvSpPr>
          <p:nvPr>
            <p:ph type="body" sz="quarter" idx="14"/>
          </p:nvPr>
        </p:nvSpPr>
        <p:spPr>
          <a:xfrm>
            <a:off x="685800" y="4725144"/>
            <a:ext cx="7772400" cy="408356"/>
          </a:xfrm>
        </p:spPr>
        <p:txBody>
          <a:bodyPr>
            <a:noAutofit/>
          </a:bodyPr>
          <a:lstStyle>
            <a:lvl1pPr marL="0" indent="0" algn="l">
              <a:buNone/>
              <a:defRPr sz="2400" baseline="0">
                <a:solidFill>
                  <a:schemeClr val="accent4"/>
                </a:solidFill>
              </a:defRPr>
            </a:lvl1pPr>
          </a:lstStyle>
          <a:p>
            <a:pPr lvl="0"/>
            <a:endParaRPr lang="en-US" dirty="0" smtClean="0"/>
          </a:p>
        </p:txBody>
      </p:sp>
      <p:sp>
        <p:nvSpPr>
          <p:cNvPr id="21" name="Text Placeholder 22"/>
          <p:cNvSpPr>
            <a:spLocks noGrp="1"/>
          </p:cNvSpPr>
          <p:nvPr>
            <p:ph type="body" sz="quarter" idx="15"/>
          </p:nvPr>
        </p:nvSpPr>
        <p:spPr>
          <a:xfrm>
            <a:off x="685800" y="5137706"/>
            <a:ext cx="7772400" cy="408356"/>
          </a:xfrm>
        </p:spPr>
        <p:txBody>
          <a:bodyPr>
            <a:noAutofit/>
          </a:bodyPr>
          <a:lstStyle>
            <a:lvl1pPr marL="0" indent="0" algn="l">
              <a:buNone/>
              <a:defRPr sz="2400" baseline="0">
                <a:solidFill>
                  <a:schemeClr val="accent4"/>
                </a:solidFill>
              </a:defRPr>
            </a:lvl1pPr>
          </a:lstStyle>
          <a:p>
            <a:pPr lvl="0"/>
            <a:endParaRPr lang="en-US" dirty="0" smtClean="0"/>
          </a:p>
        </p:txBody>
      </p:sp>
      <p:sp>
        <p:nvSpPr>
          <p:cNvPr id="26" name="TextBox 25"/>
          <p:cNvSpPr txBox="1"/>
          <p:nvPr userDrawn="1"/>
        </p:nvSpPr>
        <p:spPr>
          <a:xfrm>
            <a:off x="683568" y="1877001"/>
            <a:ext cx="7776864" cy="643533"/>
          </a:xfrm>
          <a:prstGeom prst="rect">
            <a:avLst/>
          </a:prstGeom>
          <a:noFill/>
        </p:spPr>
        <p:txBody>
          <a:bodyPr wrap="square" rtlCol="0">
            <a:spAutoFit/>
          </a:bodyPr>
          <a:lstStyle/>
          <a:p>
            <a:pPr algn="ctr"/>
            <a:r>
              <a:rPr lang="en-GB" sz="4000" dirty="0" smtClean="0">
                <a:solidFill>
                  <a:srgbClr val="000060"/>
                </a:solidFill>
                <a:latin typeface="+mj-lt"/>
              </a:rPr>
              <a:t>Thank you</a:t>
            </a:r>
            <a:endParaRPr lang="en-GB" sz="4000" dirty="0">
              <a:solidFill>
                <a:srgbClr val="000060"/>
              </a:solidFill>
              <a:latin typeface="+mj-lt"/>
            </a:endParaRPr>
          </a:p>
        </p:txBody>
      </p:sp>
      <p:sp>
        <p:nvSpPr>
          <p:cNvPr id="27" name="TextBox 26"/>
          <p:cNvSpPr txBox="1"/>
          <p:nvPr userDrawn="1"/>
        </p:nvSpPr>
        <p:spPr>
          <a:xfrm>
            <a:off x="683568" y="2752990"/>
            <a:ext cx="7776864" cy="584775"/>
          </a:xfrm>
          <a:prstGeom prst="rect">
            <a:avLst/>
          </a:prstGeom>
          <a:noFill/>
        </p:spPr>
        <p:txBody>
          <a:bodyPr wrap="square" rtlCol="0">
            <a:spAutoFit/>
          </a:bodyPr>
          <a:lstStyle/>
          <a:p>
            <a:pPr algn="ctr"/>
            <a:r>
              <a:rPr lang="en-GB" sz="3200" dirty="0" smtClean="0">
                <a:solidFill>
                  <a:schemeClr val="accent4"/>
                </a:solidFill>
                <a:latin typeface="+mn-lt"/>
              </a:rPr>
              <a:t>www.rossmartin.co.uk</a:t>
            </a:r>
            <a:endParaRPr lang="en-GB" sz="3200" dirty="0">
              <a:solidFill>
                <a:schemeClr val="accent4"/>
              </a:solidFill>
              <a:latin typeface="+mn-lt"/>
            </a:endParaRPr>
          </a:p>
        </p:txBody>
      </p:sp>
      <p:sp>
        <p:nvSpPr>
          <p:cNvPr id="28" name="Rectangle 27"/>
          <p:cNvSpPr/>
          <p:nvPr userDrawn="1"/>
        </p:nvSpPr>
        <p:spPr>
          <a:xfrm flipV="1">
            <a:off x="683568" y="3671313"/>
            <a:ext cx="7776864" cy="45719"/>
          </a:xfrm>
          <a:prstGeom prst="rect">
            <a:avLst/>
          </a:prstGeom>
          <a:gradFill flip="none" rotWithShape="1">
            <a:gsLst>
              <a:gs pos="0">
                <a:schemeClr val="bg1"/>
              </a:gs>
              <a:gs pos="39999">
                <a:schemeClr val="tx2">
                  <a:lumMod val="75000"/>
                </a:schemeClr>
              </a:gs>
              <a:gs pos="70000">
                <a:schemeClr val="tx2">
                  <a:lumMod val="75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10771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9"/>
          <p:cNvSpPr>
            <a:spLocks noGrp="1"/>
          </p:cNvSpPr>
          <p:nvPr>
            <p:ph type="dt" sz="half" idx="10"/>
          </p:nvPr>
        </p:nvSpPr>
        <p:spPr/>
        <p:txBody>
          <a:bodyPr/>
          <a:lstStyle/>
          <a:p>
            <a:fld id="{244117BE-6199-48C4-8950-B1C92B3D9232}" type="datetime1">
              <a:rPr lang="en-GB" smtClean="0"/>
              <a:t>19/03/2012</a:t>
            </a:fld>
            <a:endParaRPr lang="en-GB" dirty="0"/>
          </a:p>
        </p:txBody>
      </p:sp>
      <p:sp>
        <p:nvSpPr>
          <p:cNvPr id="11" name="Footer Placeholder 10"/>
          <p:cNvSpPr>
            <a:spLocks noGrp="1"/>
          </p:cNvSpPr>
          <p:nvPr>
            <p:ph type="ftr" sz="quarter" idx="11"/>
          </p:nvPr>
        </p:nvSpPr>
        <p:spPr/>
        <p:txBody>
          <a:bodyPr/>
          <a:lstStyle/>
          <a:p>
            <a:r>
              <a:rPr lang="en-GB" dirty="0" smtClean="0"/>
              <a:t>© 2012 Ross Martin Tax Consultancy Limited</a:t>
            </a:r>
            <a:endParaRPr lang="en-GB" dirty="0"/>
          </a:p>
        </p:txBody>
      </p:sp>
      <p:sp>
        <p:nvSpPr>
          <p:cNvPr id="12" name="Slide Number Placeholder 11"/>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24647479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520" y="620688"/>
            <a:ext cx="8640961" cy="5544616"/>
          </a:xfrm>
          <a:solidFill>
            <a:schemeClr val="tx2">
              <a:lumMod val="75000"/>
            </a:schemeClr>
          </a:solidFill>
        </p:spPr>
        <p:txBody>
          <a:bodyPr anchor="ctr"/>
          <a:lstStyle>
            <a:lvl1pPr algn="l">
              <a:defRPr sz="4000" b="0" cap="none">
                <a:solidFill>
                  <a:schemeClr val="bg1"/>
                </a:solidFill>
              </a:defRPr>
            </a:lvl1pPr>
          </a:lstStyle>
          <a:p>
            <a:r>
              <a:rPr lang="en-US" dirty="0" smtClean="0"/>
              <a:t>Click to edit master title style</a:t>
            </a:r>
            <a:endParaRPr lang="en-GB" dirty="0"/>
          </a:p>
        </p:txBody>
      </p:sp>
      <p:sp>
        <p:nvSpPr>
          <p:cNvPr id="10" name="Date Placeholder 9"/>
          <p:cNvSpPr>
            <a:spLocks noGrp="1"/>
          </p:cNvSpPr>
          <p:nvPr>
            <p:ph type="dt" sz="half" idx="10"/>
          </p:nvPr>
        </p:nvSpPr>
        <p:spPr/>
        <p:txBody>
          <a:bodyPr/>
          <a:lstStyle/>
          <a:p>
            <a:fld id="{5900876E-02E2-40EC-9AA5-87FAB3DD3E7F}" type="datetime1">
              <a:rPr lang="en-GB" smtClean="0"/>
              <a:t>19/03/2012</a:t>
            </a:fld>
            <a:endParaRPr lang="en-GB" dirty="0"/>
          </a:p>
        </p:txBody>
      </p:sp>
      <p:sp>
        <p:nvSpPr>
          <p:cNvPr id="11" name="Footer Placeholder 10"/>
          <p:cNvSpPr>
            <a:spLocks noGrp="1"/>
          </p:cNvSpPr>
          <p:nvPr>
            <p:ph type="ftr" sz="quarter" idx="11"/>
          </p:nvPr>
        </p:nvSpPr>
        <p:spPr/>
        <p:txBody>
          <a:bodyPr/>
          <a:lstStyle/>
          <a:p>
            <a:r>
              <a:rPr lang="en-GB" dirty="0" smtClean="0"/>
              <a:t>© 2012 Ross Martin Tax Consultancy Limited</a:t>
            </a:r>
            <a:endParaRPr lang="en-GB" dirty="0"/>
          </a:p>
        </p:txBody>
      </p:sp>
      <p:sp>
        <p:nvSpPr>
          <p:cNvPr id="12" name="Slide Number Placeholder 11"/>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24604478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Date Placeholder 7"/>
          <p:cNvSpPr>
            <a:spLocks noGrp="1"/>
          </p:cNvSpPr>
          <p:nvPr>
            <p:ph type="dt" sz="half" idx="10"/>
          </p:nvPr>
        </p:nvSpPr>
        <p:spPr/>
        <p:txBody>
          <a:bodyPr/>
          <a:lstStyle/>
          <a:p>
            <a:fld id="{3573FF6C-FF16-4BD1-849D-AC608CA84EE1}" type="datetime1">
              <a:rPr lang="en-GB" smtClean="0"/>
              <a:t>19/03/2012</a:t>
            </a:fld>
            <a:endParaRPr lang="en-GB" dirty="0"/>
          </a:p>
        </p:txBody>
      </p:sp>
      <p:sp>
        <p:nvSpPr>
          <p:cNvPr id="9" name="Footer Placeholder 8"/>
          <p:cNvSpPr>
            <a:spLocks noGrp="1"/>
          </p:cNvSpPr>
          <p:nvPr>
            <p:ph type="ftr" sz="quarter" idx="11"/>
          </p:nvPr>
        </p:nvSpPr>
        <p:spPr/>
        <p:txBody>
          <a:bodyPr/>
          <a:lstStyle/>
          <a:p>
            <a:r>
              <a:rPr lang="en-GB" dirty="0" smtClean="0"/>
              <a:t>© 2012 Ross Martin Tax Consultancy Limited</a:t>
            </a:r>
            <a:endParaRPr lang="en-GB" dirty="0"/>
          </a:p>
        </p:txBody>
      </p:sp>
      <p:sp>
        <p:nvSpPr>
          <p:cNvPr id="10" name="Slide Number Placeholder 9"/>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106186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9"/>
          <p:cNvSpPr>
            <a:spLocks noGrp="1"/>
          </p:cNvSpPr>
          <p:nvPr>
            <p:ph type="dt" sz="half" idx="10"/>
          </p:nvPr>
        </p:nvSpPr>
        <p:spPr/>
        <p:txBody>
          <a:bodyPr/>
          <a:lstStyle/>
          <a:p>
            <a:fld id="{D35D4A34-772B-4500-8530-7459EBA42539}" type="datetime1">
              <a:rPr lang="en-GB" smtClean="0"/>
              <a:t>19/03/2012</a:t>
            </a:fld>
            <a:endParaRPr lang="en-GB" dirty="0"/>
          </a:p>
        </p:txBody>
      </p:sp>
      <p:sp>
        <p:nvSpPr>
          <p:cNvPr id="11" name="Footer Placeholder 10"/>
          <p:cNvSpPr>
            <a:spLocks noGrp="1"/>
          </p:cNvSpPr>
          <p:nvPr>
            <p:ph type="ftr" sz="quarter" idx="11"/>
          </p:nvPr>
        </p:nvSpPr>
        <p:spPr/>
        <p:txBody>
          <a:bodyPr/>
          <a:lstStyle/>
          <a:p>
            <a:r>
              <a:rPr lang="en-GB" dirty="0" smtClean="0"/>
              <a:t>© 2012 Ross Martin Tax Consultancy Limited</a:t>
            </a:r>
            <a:endParaRPr lang="en-GB" dirty="0"/>
          </a:p>
        </p:txBody>
      </p:sp>
      <p:sp>
        <p:nvSpPr>
          <p:cNvPr id="12" name="Slide Number Placeholder 11"/>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145239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5"/>
          <p:cNvSpPr>
            <a:spLocks noGrp="1"/>
          </p:cNvSpPr>
          <p:nvPr>
            <p:ph type="dt" sz="half" idx="10"/>
          </p:nvPr>
        </p:nvSpPr>
        <p:spPr/>
        <p:txBody>
          <a:bodyPr/>
          <a:lstStyle/>
          <a:p>
            <a:fld id="{3E3212E2-5090-493C-B0FB-9AE7ED9ACC73}" type="datetime1">
              <a:rPr lang="en-GB" smtClean="0"/>
              <a:t>19/03/2012</a:t>
            </a:fld>
            <a:endParaRPr lang="en-GB" dirty="0"/>
          </a:p>
        </p:txBody>
      </p:sp>
      <p:sp>
        <p:nvSpPr>
          <p:cNvPr id="7" name="Footer Placeholder 6"/>
          <p:cNvSpPr>
            <a:spLocks noGrp="1"/>
          </p:cNvSpPr>
          <p:nvPr>
            <p:ph type="ftr" sz="quarter" idx="11"/>
          </p:nvPr>
        </p:nvSpPr>
        <p:spPr/>
        <p:txBody>
          <a:bodyPr/>
          <a:lstStyle/>
          <a:p>
            <a:r>
              <a:rPr lang="en-GB" dirty="0" smtClean="0"/>
              <a:t>© 2012 Ross Martin Tax Consultancy Limited</a:t>
            </a:r>
            <a:endParaRPr lang="en-GB" dirty="0"/>
          </a:p>
        </p:txBody>
      </p:sp>
      <p:sp>
        <p:nvSpPr>
          <p:cNvPr id="8" name="Slide Number Placeholder 7"/>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18314736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33D5ED-B0FA-481A-9C62-8F4CF5A4042E}" type="datetime1">
              <a:rPr lang="en-GB" smtClean="0"/>
              <a:t>19/03/2012</a:t>
            </a:fld>
            <a:endParaRPr lang="en-GB" dirty="0"/>
          </a:p>
        </p:txBody>
      </p:sp>
      <p:sp>
        <p:nvSpPr>
          <p:cNvPr id="6" name="Footer Placeholder 5"/>
          <p:cNvSpPr>
            <a:spLocks noGrp="1"/>
          </p:cNvSpPr>
          <p:nvPr>
            <p:ph type="ftr" sz="quarter" idx="11"/>
          </p:nvPr>
        </p:nvSpPr>
        <p:spPr/>
        <p:txBody>
          <a:bodyPr/>
          <a:lstStyle/>
          <a:p>
            <a:r>
              <a:rPr lang="en-GB" smtClean="0"/>
              <a:t>© 2011 Ross Martin Tax Consultancy Limited</a:t>
            </a:r>
            <a:endParaRPr lang="en-GB" dirty="0"/>
          </a:p>
        </p:txBody>
      </p:sp>
      <p:sp>
        <p:nvSpPr>
          <p:cNvPr id="7" name="Slide Number Placeholder 6"/>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310823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3008313" cy="1064439"/>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829143"/>
            <a:ext cx="3008313" cy="42970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29D4324-44B2-4A2E-9C6E-60522F39AAEB}" type="datetime1">
              <a:rPr lang="en-GB" smtClean="0"/>
              <a:t>19/03/2012</a:t>
            </a:fld>
            <a:endParaRPr lang="en-GB" dirty="0"/>
          </a:p>
        </p:txBody>
      </p:sp>
      <p:sp>
        <p:nvSpPr>
          <p:cNvPr id="9" name="Footer Placeholder 8"/>
          <p:cNvSpPr>
            <a:spLocks noGrp="1"/>
          </p:cNvSpPr>
          <p:nvPr>
            <p:ph type="ftr" sz="quarter" idx="11"/>
          </p:nvPr>
        </p:nvSpPr>
        <p:spPr/>
        <p:txBody>
          <a:bodyPr/>
          <a:lstStyle/>
          <a:p>
            <a:r>
              <a:rPr lang="en-GB" smtClean="0"/>
              <a:t>© 2011 Ross Martin Tax Consultancy Limited</a:t>
            </a:r>
            <a:endParaRPr lang="en-GB" dirty="0"/>
          </a:p>
        </p:txBody>
      </p:sp>
      <p:sp>
        <p:nvSpPr>
          <p:cNvPr id="10" name="Slide Number Placeholder 9"/>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100218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4CF80A1-0AA1-4C36-936E-6A63B747F81F}" type="datetime1">
              <a:rPr lang="en-GB" smtClean="0"/>
              <a:t>19/03/2012</a:t>
            </a:fld>
            <a:endParaRPr lang="en-GB" dirty="0"/>
          </a:p>
        </p:txBody>
      </p:sp>
      <p:sp>
        <p:nvSpPr>
          <p:cNvPr id="9" name="Footer Placeholder 8"/>
          <p:cNvSpPr>
            <a:spLocks noGrp="1"/>
          </p:cNvSpPr>
          <p:nvPr>
            <p:ph type="ftr" sz="quarter" idx="11"/>
          </p:nvPr>
        </p:nvSpPr>
        <p:spPr/>
        <p:txBody>
          <a:bodyPr/>
          <a:lstStyle/>
          <a:p>
            <a:r>
              <a:rPr lang="en-GB" smtClean="0"/>
              <a:t>© 2011 Ross Martin Tax Consultancy Limited</a:t>
            </a:r>
            <a:endParaRPr lang="en-GB" dirty="0"/>
          </a:p>
        </p:txBody>
      </p:sp>
      <p:sp>
        <p:nvSpPr>
          <p:cNvPr id="10" name="Slide Number Placeholder 9"/>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4666564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20688"/>
            <a:ext cx="8229600" cy="796949"/>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8"/>
          <p:cNvPicPr>
            <a:picLocks noChangeAspect="1"/>
          </p:cNvPicPr>
          <p:nvPr/>
        </p:nvPicPr>
        <p:blipFill rotWithShape="1">
          <a:blip r:embed="rId14" cstate="print">
            <a:extLst>
              <a:ext uri="{28A0092B-C50C-407E-A947-70E740481C1C}">
                <a14:useLocalDpi xmlns:a14="http://schemas.microsoft.com/office/drawing/2010/main" val="0"/>
              </a:ext>
            </a:extLst>
          </a:blip>
          <a:srcRect l="6306" t="6931" r="6330" b="14182"/>
          <a:stretch/>
        </p:blipFill>
        <p:spPr>
          <a:xfrm>
            <a:off x="8255035" y="44624"/>
            <a:ext cx="848152" cy="510121"/>
          </a:xfrm>
          <a:prstGeom prst="rect">
            <a:avLst/>
          </a:prstGeom>
        </p:spPr>
      </p:pic>
      <p:sp>
        <p:nvSpPr>
          <p:cNvPr id="10" name="TextBox 9"/>
          <p:cNvSpPr txBox="1"/>
          <p:nvPr/>
        </p:nvSpPr>
        <p:spPr>
          <a:xfrm>
            <a:off x="5220072" y="116632"/>
            <a:ext cx="2937987" cy="400110"/>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20" normalizeH="0" baseline="0" noProof="0" dirty="0" smtClean="0">
                <a:ln>
                  <a:noFill/>
                </a:ln>
                <a:solidFill>
                  <a:srgbClr val="000060"/>
                </a:solidFill>
                <a:effectLst/>
                <a:uLnTx/>
                <a:uFillTx/>
                <a:latin typeface="Calibri" pitchFamily="34" charset="0"/>
                <a:cs typeface="Calibri" pitchFamily="34" charset="0"/>
              </a:rPr>
              <a:t>ROSS MARTIN TAX CONSULTANCY</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20" normalizeH="0" baseline="0" noProof="0" dirty="0" smtClean="0">
                <a:ln>
                  <a:noFill/>
                </a:ln>
                <a:solidFill>
                  <a:srgbClr val="A9C16D"/>
                </a:solidFill>
                <a:effectLst/>
                <a:uLnTx/>
                <a:uFillTx/>
                <a:latin typeface="Calibri" pitchFamily="34" charset="0"/>
                <a:cs typeface="Calibri" pitchFamily="34" charset="0"/>
              </a:rPr>
              <a:t>www.rossmartin.co.uk with Francis Clark</a:t>
            </a:r>
          </a:p>
        </p:txBody>
      </p:sp>
      <p:sp>
        <p:nvSpPr>
          <p:cNvPr id="11" name="Date Placeholder 3"/>
          <p:cNvSpPr>
            <a:spLocks noGrp="1"/>
          </p:cNvSpPr>
          <p:nvPr>
            <p:ph type="dt" sz="half" idx="2"/>
          </p:nvPr>
        </p:nvSpPr>
        <p:spPr>
          <a:xfrm>
            <a:off x="7884368" y="6381328"/>
            <a:ext cx="1008112" cy="288032"/>
          </a:xfrm>
          <a:prstGeom prst="rect">
            <a:avLst/>
          </a:prstGeom>
        </p:spPr>
        <p:txBody>
          <a:bodyPr vert="horz" lIns="0" tIns="0" rIns="0" bIns="0" rtlCol="0" anchor="ctr"/>
          <a:lstStyle>
            <a:lvl1pPr algn="r">
              <a:defRPr sz="1000">
                <a:solidFill>
                  <a:schemeClr val="tx1">
                    <a:tint val="75000"/>
                  </a:schemeClr>
                </a:solidFill>
                <a:latin typeface="Arial" pitchFamily="34" charset="0"/>
                <a:cs typeface="Arial" pitchFamily="34" charset="0"/>
              </a:defRPr>
            </a:lvl1pPr>
          </a:lstStyle>
          <a:p>
            <a:fld id="{96A72201-2070-4B07-A157-2C20339871FE}" type="datetime1">
              <a:rPr lang="en-GB" smtClean="0"/>
              <a:t>19/03/2012</a:t>
            </a:fld>
            <a:endParaRPr lang="en-GB" dirty="0"/>
          </a:p>
        </p:txBody>
      </p:sp>
      <p:sp>
        <p:nvSpPr>
          <p:cNvPr id="12" name="Footer Placeholder 4"/>
          <p:cNvSpPr>
            <a:spLocks noGrp="1"/>
          </p:cNvSpPr>
          <p:nvPr>
            <p:ph type="ftr" sz="quarter" idx="3"/>
          </p:nvPr>
        </p:nvSpPr>
        <p:spPr>
          <a:xfrm>
            <a:off x="251520" y="6381328"/>
            <a:ext cx="2592288" cy="288032"/>
          </a:xfrm>
          <a:prstGeom prst="rect">
            <a:avLst/>
          </a:prstGeom>
        </p:spPr>
        <p:txBody>
          <a:bodyPr vert="horz" lIns="0" tIns="0" rIns="0" bIns="0" rtlCol="0" anchor="ctr"/>
          <a:lstStyle>
            <a:lvl1pPr algn="l">
              <a:defRPr sz="1000">
                <a:solidFill>
                  <a:schemeClr val="tx1">
                    <a:tint val="75000"/>
                  </a:schemeClr>
                </a:solidFill>
                <a:latin typeface="Arial" pitchFamily="34" charset="0"/>
                <a:cs typeface="Arial" pitchFamily="34" charset="0"/>
              </a:defRPr>
            </a:lvl1pPr>
          </a:lstStyle>
          <a:p>
            <a:r>
              <a:rPr lang="en-GB" dirty="0" smtClean="0"/>
              <a:t>© 2012 Ross Martin Tax Consultancy Limited</a:t>
            </a:r>
            <a:endParaRPr lang="en-GB" dirty="0"/>
          </a:p>
        </p:txBody>
      </p:sp>
      <p:sp>
        <p:nvSpPr>
          <p:cNvPr id="13" name="Slide Number Placeholder 5"/>
          <p:cNvSpPr>
            <a:spLocks noGrp="1"/>
          </p:cNvSpPr>
          <p:nvPr>
            <p:ph type="sldNum" sz="quarter" idx="4"/>
          </p:nvPr>
        </p:nvSpPr>
        <p:spPr>
          <a:xfrm>
            <a:off x="4446240" y="6381328"/>
            <a:ext cx="251519" cy="288032"/>
          </a:xfrm>
          <a:prstGeom prst="rect">
            <a:avLst/>
          </a:prstGeom>
        </p:spPr>
        <p:txBody>
          <a:bodyPr vert="horz" lIns="0" tIns="0" rIns="0" bIns="0" rtlCol="0" anchor="ctr"/>
          <a:lstStyle>
            <a:lvl1pPr algn="ctr">
              <a:defRPr sz="1000">
                <a:solidFill>
                  <a:schemeClr val="tx1">
                    <a:tint val="75000"/>
                  </a:schemeClr>
                </a:solidFill>
                <a:latin typeface="Arial" pitchFamily="34" charset="0"/>
                <a:cs typeface="Arial" pitchFamily="34" charset="0"/>
              </a:defRPr>
            </a:lvl1pPr>
          </a:lstStyle>
          <a:p>
            <a:fld id="{B6E687F8-7E6C-4537-867D-2E18159C6C26}" type="slidenum">
              <a:rPr lang="en-GB" smtClean="0"/>
              <a:pPr/>
              <a:t>‹#›</a:t>
            </a:fld>
            <a:endParaRPr lang="en-GB" dirty="0"/>
          </a:p>
        </p:txBody>
      </p:sp>
      <p:sp>
        <p:nvSpPr>
          <p:cNvPr id="14" name="Rectangle 13"/>
          <p:cNvSpPr/>
          <p:nvPr/>
        </p:nvSpPr>
        <p:spPr>
          <a:xfrm>
            <a:off x="0" y="6263601"/>
            <a:ext cx="9144000" cy="45719"/>
          </a:xfrm>
          <a:prstGeom prst="rect">
            <a:avLst/>
          </a:prstGeom>
          <a:gradFill flip="none" rotWithShape="1">
            <a:gsLst>
              <a:gs pos="0">
                <a:schemeClr val="bg1">
                  <a:lumMod val="75000"/>
                </a:schemeClr>
              </a:gs>
              <a:gs pos="39999">
                <a:schemeClr val="bg1">
                  <a:lumMod val="95000"/>
                </a:schemeClr>
              </a:gs>
              <a:gs pos="70000">
                <a:schemeClr val="bg1">
                  <a:lumMod val="95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45595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defTabSz="914400" rtl="0" eaLnBrk="1" latinLnBrk="0" hangingPunct="1">
        <a:spcBef>
          <a:spcPct val="0"/>
        </a:spcBef>
        <a:buNone/>
        <a:defRPr sz="3600" kern="1200">
          <a:solidFill>
            <a:srgbClr val="000060"/>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Clr>
          <a:srgbClr val="898989"/>
        </a:buClr>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898989"/>
        </a:buClr>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4"/>
        </a:buClr>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2016224"/>
          </a:xfrm>
        </p:spPr>
        <p:txBody>
          <a:bodyPr>
            <a:normAutofit/>
          </a:bodyPr>
          <a:lstStyle/>
          <a:p>
            <a:r>
              <a:rPr lang="en-GB" dirty="0" smtClean="0"/>
              <a:t>Tax allowances: opportunities for developers and contractors</a:t>
            </a:r>
            <a:endParaRPr lang="en-GB" dirty="0"/>
          </a:p>
        </p:txBody>
      </p:sp>
      <p:sp>
        <p:nvSpPr>
          <p:cNvPr id="4" name="Text Placeholder 3"/>
          <p:cNvSpPr>
            <a:spLocks noGrp="1"/>
          </p:cNvSpPr>
          <p:nvPr>
            <p:ph type="body" sz="quarter" idx="13"/>
          </p:nvPr>
        </p:nvSpPr>
        <p:spPr>
          <a:xfrm>
            <a:off x="611560" y="5229200"/>
            <a:ext cx="7772400" cy="408356"/>
          </a:xfrm>
        </p:spPr>
        <p:txBody>
          <a:bodyPr/>
          <a:lstStyle/>
          <a:p>
            <a:r>
              <a:rPr lang="en-GB" dirty="0" smtClean="0"/>
              <a:t>Nichola Ross Martin FCA</a:t>
            </a:r>
            <a:endParaRPr lang="en-GB" dirty="0"/>
          </a:p>
        </p:txBody>
      </p:sp>
    </p:spTree>
    <p:extLst>
      <p:ext uri="{BB962C8B-B14F-4D97-AF65-F5344CB8AC3E}">
        <p14:creationId xmlns:p14="http://schemas.microsoft.com/office/powerpoint/2010/main" val="3313174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Lost fixtures: evidence</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cy-GB" dirty="0" smtClean="0"/>
              <a:t>Purchase price £650,000:</a:t>
            </a:r>
            <a:endParaRPr lang="en-GB" dirty="0"/>
          </a:p>
          <a:p>
            <a:pPr lvl="0"/>
            <a:r>
              <a:rPr lang="cy-GB" dirty="0"/>
              <a:t>Benefit of contracts	£1</a:t>
            </a:r>
            <a:endParaRPr lang="en-GB" dirty="0"/>
          </a:p>
          <a:p>
            <a:pPr lvl="0"/>
            <a:r>
              <a:rPr lang="cy-GB" dirty="0"/>
              <a:t>Goodwill		</a:t>
            </a:r>
            <a:r>
              <a:rPr lang="cy-GB" dirty="0" smtClean="0"/>
              <a:t>	£12,000</a:t>
            </a:r>
            <a:endParaRPr lang="en-GB" dirty="0"/>
          </a:p>
          <a:p>
            <a:pPr lvl="0"/>
            <a:r>
              <a:rPr lang="cy-GB" dirty="0"/>
              <a:t>Fixtures &amp; fittings	£40,000</a:t>
            </a:r>
            <a:endParaRPr lang="en-GB" dirty="0"/>
          </a:p>
          <a:p>
            <a:pPr lvl="0"/>
            <a:r>
              <a:rPr lang="cy-GB" dirty="0"/>
              <a:t>Property 		</a:t>
            </a:r>
            <a:r>
              <a:rPr lang="cy-GB" dirty="0" smtClean="0"/>
              <a:t>	£</a:t>
            </a:r>
            <a:r>
              <a:rPr lang="cy-GB" dirty="0"/>
              <a:t>597,000</a:t>
            </a:r>
            <a:endParaRPr lang="en-GB" dirty="0"/>
          </a:p>
          <a:p>
            <a:pPr marL="0" indent="0">
              <a:buNone/>
            </a:pPr>
            <a:endParaRPr lang="en-GB" dirty="0" smtClean="0"/>
          </a:p>
          <a:p>
            <a:pPr marL="0" indent="0">
              <a:buNone/>
            </a:pPr>
            <a:r>
              <a:rPr lang="en-GB" dirty="0" smtClean="0"/>
              <a:t>Claimed:  £106,014 in lost fixtures</a:t>
            </a:r>
            <a:br>
              <a:rPr lang="en-GB" dirty="0" smtClean="0"/>
            </a:br>
            <a:r>
              <a:rPr lang="en-GB" dirty="0" smtClean="0"/>
              <a:t/>
            </a:r>
            <a:br>
              <a:rPr lang="en-GB" dirty="0" smtClean="0"/>
            </a:br>
            <a:r>
              <a:rPr lang="en-GB" dirty="0" smtClean="0"/>
              <a:t>Failed: unable to discharge burden of proof</a:t>
            </a:r>
            <a:br>
              <a:rPr lang="en-GB" dirty="0" smtClean="0"/>
            </a:br>
            <a:endParaRPr lang="en-GB" dirty="0" smtClean="0"/>
          </a:p>
          <a:p>
            <a:pPr marL="0" indent="0">
              <a:buNone/>
            </a:pPr>
            <a:r>
              <a:rPr lang="cy-GB" sz="1300" i="1" dirty="0"/>
              <a:t>Mr and Mrs Tapsell &amp; Mr Lester (as partnership The Granleys) v HMRC [2011] UKFTT 376</a:t>
            </a:r>
          </a:p>
          <a:p>
            <a:pPr marL="0" indent="0">
              <a:buNone/>
            </a:pPr>
            <a:endParaRPr lang="en-GB" dirty="0" smtClean="0"/>
          </a:p>
          <a:p>
            <a:pPr marL="0" indent="0">
              <a:buNone/>
            </a:pP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10</a:t>
            </a:fld>
            <a:endParaRPr lang="en-GB" dirty="0"/>
          </a:p>
        </p:txBody>
      </p:sp>
    </p:spTree>
    <p:extLst>
      <p:ext uri="{BB962C8B-B14F-4D97-AF65-F5344CB8AC3E}">
        <p14:creationId xmlns:p14="http://schemas.microsoft.com/office/powerpoint/2010/main" val="4290345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Enhanced Capital allowances</a:t>
            </a:r>
            <a:endParaRPr lang="en-GB" dirty="0"/>
          </a:p>
        </p:txBody>
      </p:sp>
      <p:sp>
        <p:nvSpPr>
          <p:cNvPr id="3" name="Content Placeholder 2"/>
          <p:cNvSpPr>
            <a:spLocks noGrp="1"/>
          </p:cNvSpPr>
          <p:nvPr>
            <p:ph idx="1"/>
          </p:nvPr>
        </p:nvSpPr>
        <p:spPr/>
        <p:txBody>
          <a:bodyPr>
            <a:noAutofit/>
          </a:bodyPr>
          <a:lstStyle/>
          <a:p>
            <a:pPr marL="57150" indent="0">
              <a:buNone/>
            </a:pPr>
            <a:r>
              <a:rPr lang="en-GB" dirty="0" smtClean="0"/>
              <a:t>100% tax relief on:</a:t>
            </a:r>
          </a:p>
          <a:p>
            <a:pPr marL="514350" indent="-457200"/>
            <a:r>
              <a:rPr lang="en-GB" dirty="0" smtClean="0"/>
              <a:t>Energy-saving </a:t>
            </a:r>
            <a:r>
              <a:rPr lang="en-GB" dirty="0"/>
              <a:t>plant and </a:t>
            </a:r>
            <a:r>
              <a:rPr lang="en-GB" dirty="0" smtClean="0"/>
              <a:t>machinery</a:t>
            </a:r>
          </a:p>
          <a:p>
            <a:pPr marL="514350" indent="-457200"/>
            <a:r>
              <a:rPr lang="en-GB" dirty="0" smtClean="0"/>
              <a:t>Water </a:t>
            </a:r>
            <a:r>
              <a:rPr lang="en-GB" dirty="0"/>
              <a:t>conservation plant and </a:t>
            </a:r>
            <a:r>
              <a:rPr lang="en-GB" dirty="0" smtClean="0"/>
              <a:t>machinery</a:t>
            </a:r>
          </a:p>
          <a:p>
            <a:pPr marL="514350" indent="-457200"/>
            <a:r>
              <a:rPr lang="en-GB" dirty="0" smtClean="0"/>
              <a:t>Low </a:t>
            </a:r>
            <a:r>
              <a:rPr lang="en-GB" dirty="0"/>
              <a:t>carbon dioxide emission cars and natural gas and hydrogen refuelling infrastructure</a:t>
            </a:r>
          </a:p>
          <a:p>
            <a:pPr marL="457200" lvl="1" indent="0">
              <a:buNone/>
            </a:pPr>
            <a:endParaRPr lang="en-GB" sz="2800" dirty="0" smtClean="0"/>
          </a:p>
          <a:p>
            <a:pPr marL="0" indent="0">
              <a:buNone/>
            </a:pPr>
            <a:r>
              <a:rPr lang="en-GB" dirty="0" smtClean="0"/>
              <a:t>From 1 April 2012: </a:t>
            </a:r>
          </a:p>
          <a:p>
            <a:r>
              <a:rPr lang="en-GB" dirty="0" smtClean="0"/>
              <a:t>ECA not available on feed-in-tariff</a:t>
            </a:r>
          </a:p>
          <a:p>
            <a:r>
              <a:rPr lang="en-GB" dirty="0" smtClean="0"/>
              <a:t>Solar panels – long life assets (8% WDA)</a:t>
            </a:r>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11</a:t>
            </a:fld>
            <a:endParaRPr lang="en-GB" dirty="0"/>
          </a:p>
        </p:txBody>
      </p:sp>
    </p:spTree>
    <p:extLst>
      <p:ext uri="{BB962C8B-B14F-4D97-AF65-F5344CB8AC3E}">
        <p14:creationId xmlns:p14="http://schemas.microsoft.com/office/powerpoint/2010/main" val="3620884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Premises Renovation</a:t>
            </a:r>
            <a:endParaRPr lang="en-GB" dirty="0"/>
          </a:p>
        </p:txBody>
      </p:sp>
      <p:sp>
        <p:nvSpPr>
          <p:cNvPr id="3" name="Content Placeholder 2"/>
          <p:cNvSpPr>
            <a:spLocks noGrp="1"/>
          </p:cNvSpPr>
          <p:nvPr>
            <p:ph idx="1"/>
          </p:nvPr>
        </p:nvSpPr>
        <p:spPr>
          <a:xfrm>
            <a:off x="467544" y="1628800"/>
            <a:ext cx="8363272" cy="4565103"/>
          </a:xfrm>
        </p:spPr>
        <p:txBody>
          <a:bodyPr>
            <a:normAutofit fontScale="25000" lnSpcReduction="20000"/>
          </a:bodyPr>
          <a:lstStyle/>
          <a:p>
            <a:pPr marL="457200" lvl="1" indent="0">
              <a:buNone/>
            </a:pPr>
            <a:endParaRPr lang="en-GB" dirty="0" smtClean="0"/>
          </a:p>
          <a:p>
            <a:pPr marL="57150" indent="0">
              <a:buNone/>
            </a:pPr>
            <a:r>
              <a:rPr lang="en-GB" sz="10000" dirty="0" smtClean="0"/>
              <a:t>100% tax relief: </a:t>
            </a:r>
            <a:br>
              <a:rPr lang="en-GB" sz="10000" dirty="0" smtClean="0"/>
            </a:br>
            <a:endParaRPr lang="en-GB" sz="10000" dirty="0"/>
          </a:p>
          <a:p>
            <a:pPr marL="342900" lvl="1" indent="-342900">
              <a:buFont typeface="Arial" pitchFamily="34" charset="0"/>
              <a:buChar char="•"/>
            </a:pPr>
            <a:r>
              <a:rPr lang="en-GB" sz="9600" dirty="0" smtClean="0"/>
              <a:t>Bringing commercial </a:t>
            </a:r>
            <a:r>
              <a:rPr lang="en-GB" sz="9600" dirty="0"/>
              <a:t>property back into business </a:t>
            </a:r>
            <a:r>
              <a:rPr lang="en-GB" sz="9600" dirty="0" smtClean="0"/>
              <a:t>use</a:t>
            </a:r>
          </a:p>
          <a:p>
            <a:pPr marL="342900" lvl="1" indent="-342900">
              <a:buFont typeface="Arial" pitchFamily="34" charset="0"/>
              <a:buChar char="•"/>
            </a:pPr>
            <a:r>
              <a:rPr lang="en-GB" sz="9600" dirty="0" smtClean="0"/>
              <a:t>Conversion</a:t>
            </a:r>
            <a:r>
              <a:rPr lang="en-GB" sz="9600" dirty="0"/>
              <a:t>, renovation and </a:t>
            </a:r>
            <a:r>
              <a:rPr lang="en-GB" sz="9600" dirty="0" smtClean="0"/>
              <a:t>repairs, not land or moveable plant</a:t>
            </a:r>
            <a:endParaRPr lang="en-GB" sz="9600" dirty="0"/>
          </a:p>
          <a:p>
            <a:r>
              <a:rPr lang="en-GB" sz="9600" dirty="0" smtClean="0"/>
              <a:t>Up to </a:t>
            </a:r>
            <a:r>
              <a:rPr lang="en-GB" sz="9600" dirty="0"/>
              <a:t>€</a:t>
            </a:r>
            <a:r>
              <a:rPr lang="en-GB" sz="9600" dirty="0" smtClean="0"/>
              <a:t>20m </a:t>
            </a:r>
            <a:r>
              <a:rPr lang="en-GB" sz="9600" dirty="0"/>
              <a:t>per project</a:t>
            </a:r>
            <a:r>
              <a:rPr lang="en-GB" sz="9600" dirty="0" smtClean="0"/>
              <a:t>.</a:t>
            </a:r>
            <a:r>
              <a:rPr lang="en-GB" sz="9600" dirty="0"/>
              <a:t> </a:t>
            </a:r>
            <a:endParaRPr lang="en-GB" sz="9600" dirty="0" smtClean="0"/>
          </a:p>
          <a:p>
            <a:r>
              <a:rPr lang="en-GB" sz="9600" dirty="0" smtClean="0"/>
              <a:t>Keep </a:t>
            </a:r>
            <a:r>
              <a:rPr lang="en-GB" sz="9600" dirty="0"/>
              <a:t>the building in use for </a:t>
            </a:r>
            <a:r>
              <a:rPr lang="en-GB" sz="9600" dirty="0" smtClean="0"/>
              <a:t>7 </a:t>
            </a:r>
            <a:r>
              <a:rPr lang="en-GB" sz="9600" dirty="0"/>
              <a:t>years after it has been </a:t>
            </a:r>
            <a:r>
              <a:rPr lang="en-GB" sz="9600" dirty="0" smtClean="0"/>
              <a:t>renovated.</a:t>
            </a:r>
          </a:p>
          <a:p>
            <a:r>
              <a:rPr lang="en-GB" sz="9600" dirty="0" smtClean="0"/>
              <a:t>The </a:t>
            </a:r>
            <a:r>
              <a:rPr lang="en-GB" sz="9600" dirty="0"/>
              <a:t>relief is extended until 2017. </a:t>
            </a:r>
          </a:p>
          <a:p>
            <a:endParaRPr lang="en-GB" sz="9600" dirty="0"/>
          </a:p>
          <a:p>
            <a:pPr marL="0" lvl="0" indent="0">
              <a:buNone/>
            </a:pPr>
            <a:r>
              <a:rPr lang="en-GB" sz="9600" dirty="0" smtClean="0"/>
              <a:t>Where?</a:t>
            </a:r>
            <a:br>
              <a:rPr lang="en-GB" sz="9600" dirty="0" smtClean="0"/>
            </a:br>
            <a:r>
              <a:rPr lang="en-GB" sz="9600" dirty="0" smtClean="0"/>
              <a:t>Property </a:t>
            </a:r>
            <a:r>
              <a:rPr lang="en-GB" sz="9600" dirty="0"/>
              <a:t>located in designated disadvantaged </a:t>
            </a:r>
            <a:r>
              <a:rPr lang="en-GB" sz="9600" dirty="0" smtClean="0"/>
              <a:t>areas: http</a:t>
            </a:r>
            <a:r>
              <a:rPr lang="en-GB" sz="9600" dirty="0"/>
              <a:t>://www.berr.gov.uk/files/file38642.png</a:t>
            </a:r>
            <a:r>
              <a:rPr lang="en-GB" sz="9600" dirty="0" smtClean="0"/>
              <a:t> </a:t>
            </a:r>
            <a:endParaRPr lang="en-GB" sz="9600" dirty="0"/>
          </a:p>
        </p:txBody>
      </p:sp>
      <p:sp>
        <p:nvSpPr>
          <p:cNvPr id="4" name="Date Placeholder 3"/>
          <p:cNvSpPr>
            <a:spLocks noGrp="1"/>
          </p:cNvSpPr>
          <p:nvPr>
            <p:ph type="dt" sz="half" idx="10"/>
          </p:nvPr>
        </p:nvSpPr>
        <p:spPr/>
        <p:txBody>
          <a:bodyPr/>
          <a:lstStyle/>
          <a:p>
            <a:endParaRPr lang="en-GB" dirty="0" smtClean="0"/>
          </a:p>
          <a:p>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12</a:t>
            </a:fld>
            <a:endParaRPr lang="en-GB" dirty="0"/>
          </a:p>
        </p:txBody>
      </p:sp>
    </p:spTree>
    <p:extLst>
      <p:ext uri="{BB962C8B-B14F-4D97-AF65-F5344CB8AC3E}">
        <p14:creationId xmlns:p14="http://schemas.microsoft.com/office/powerpoint/2010/main" val="1703141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Premises Renovation</a:t>
            </a:r>
            <a:endParaRPr lang="en-GB" dirty="0"/>
          </a:p>
        </p:txBody>
      </p:sp>
      <p:sp>
        <p:nvSpPr>
          <p:cNvPr id="3" name="Content Placeholder 2"/>
          <p:cNvSpPr>
            <a:spLocks noGrp="1"/>
          </p:cNvSpPr>
          <p:nvPr>
            <p:ph idx="1"/>
          </p:nvPr>
        </p:nvSpPr>
        <p:spPr>
          <a:xfrm>
            <a:off x="467544" y="1628800"/>
            <a:ext cx="8363272" cy="4565103"/>
          </a:xfrm>
        </p:spPr>
        <p:txBody>
          <a:bodyPr>
            <a:normAutofit/>
          </a:bodyPr>
          <a:lstStyle/>
          <a:p>
            <a:r>
              <a:rPr lang="en-GB" dirty="0" smtClean="0"/>
              <a:t>Before: an old bank</a:t>
            </a:r>
            <a:r>
              <a:rPr lang="en-GB" dirty="0"/>
              <a:t>, office, ex-council </a:t>
            </a:r>
            <a:r>
              <a:rPr lang="en-GB" dirty="0" smtClean="0"/>
              <a:t>office or </a:t>
            </a:r>
            <a:r>
              <a:rPr lang="en-GB" dirty="0"/>
              <a:t>public </a:t>
            </a:r>
            <a:r>
              <a:rPr lang="en-GB" dirty="0" smtClean="0"/>
              <a:t>house etc.</a:t>
            </a:r>
          </a:p>
          <a:p>
            <a:r>
              <a:rPr lang="en-GB" dirty="0" smtClean="0"/>
              <a:t>After: hotel</a:t>
            </a:r>
            <a:r>
              <a:rPr lang="en-GB" dirty="0"/>
              <a:t>, restaurant, care home, </a:t>
            </a:r>
            <a:r>
              <a:rPr lang="en-GB" dirty="0" smtClean="0"/>
              <a:t>serviced </a:t>
            </a:r>
            <a:r>
              <a:rPr lang="en-GB" dirty="0"/>
              <a:t>office, indoor market</a:t>
            </a:r>
            <a:r>
              <a:rPr lang="en-GB" dirty="0" smtClean="0"/>
              <a:t>. </a:t>
            </a:r>
          </a:p>
          <a:p>
            <a:pPr marL="0" indent="0">
              <a:buNone/>
            </a:pPr>
            <a:endParaRPr lang="en-GB" dirty="0" smtClean="0"/>
          </a:p>
          <a:p>
            <a:pPr marL="0" indent="0">
              <a:buNone/>
            </a:pPr>
            <a:r>
              <a:rPr lang="en-GB" dirty="0" smtClean="0"/>
              <a:t>Pitfalls: location, location, location</a:t>
            </a:r>
          </a:p>
          <a:p>
            <a:r>
              <a:rPr lang="en-GB" dirty="0" smtClean="0"/>
              <a:t>Demand may </a:t>
            </a:r>
            <a:r>
              <a:rPr lang="en-GB" dirty="0"/>
              <a:t>easily become </a:t>
            </a:r>
            <a:r>
              <a:rPr lang="en-GB" dirty="0" smtClean="0"/>
              <a:t>over-saturated </a:t>
            </a:r>
            <a:r>
              <a:rPr lang="en-GB" dirty="0"/>
              <a:t>in a disadvantaged </a:t>
            </a:r>
            <a:r>
              <a:rPr lang="en-GB" dirty="0" smtClean="0"/>
              <a:t>area</a:t>
            </a:r>
            <a:endParaRPr lang="en-GB" dirty="0"/>
          </a:p>
          <a:p>
            <a:r>
              <a:rPr lang="en-GB" dirty="0"/>
              <a:t>Ensure that the area is a designated one</a:t>
            </a:r>
          </a:p>
        </p:txBody>
      </p:sp>
      <p:sp>
        <p:nvSpPr>
          <p:cNvPr id="4" name="Date Placeholder 3"/>
          <p:cNvSpPr>
            <a:spLocks noGrp="1"/>
          </p:cNvSpPr>
          <p:nvPr>
            <p:ph type="dt" sz="half" idx="10"/>
          </p:nvPr>
        </p:nvSpPr>
        <p:spPr/>
        <p:txBody>
          <a:bodyPr/>
          <a:lstStyle/>
          <a:p>
            <a:endParaRPr lang="en-GB" dirty="0" smtClean="0"/>
          </a:p>
          <a:p>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13</a:t>
            </a:fld>
            <a:endParaRPr lang="en-GB" dirty="0"/>
          </a:p>
        </p:txBody>
      </p:sp>
    </p:spTree>
    <p:extLst>
      <p:ext uri="{BB962C8B-B14F-4D97-AF65-F5344CB8AC3E}">
        <p14:creationId xmlns:p14="http://schemas.microsoft.com/office/powerpoint/2010/main" val="4233890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Flat Conversion Allowance</a:t>
            </a:r>
            <a:endParaRPr lang="en-GB" dirty="0"/>
          </a:p>
        </p:txBody>
      </p:sp>
      <p:sp>
        <p:nvSpPr>
          <p:cNvPr id="3" name="Content Placeholder 2"/>
          <p:cNvSpPr>
            <a:spLocks noGrp="1"/>
          </p:cNvSpPr>
          <p:nvPr>
            <p:ph idx="1"/>
          </p:nvPr>
        </p:nvSpPr>
        <p:spPr>
          <a:xfrm>
            <a:off x="467544" y="1628800"/>
            <a:ext cx="8363272" cy="4565103"/>
          </a:xfrm>
        </p:spPr>
        <p:txBody>
          <a:bodyPr>
            <a:normAutofit fontScale="25000" lnSpcReduction="20000"/>
          </a:bodyPr>
          <a:lstStyle/>
          <a:p>
            <a:pPr marL="457200" lvl="1" indent="0">
              <a:buNone/>
            </a:pPr>
            <a:endParaRPr lang="en-GB" dirty="0" smtClean="0"/>
          </a:p>
          <a:p>
            <a:pPr marL="57150" indent="0">
              <a:buNone/>
            </a:pPr>
            <a:r>
              <a:rPr lang="en-GB" sz="10000" dirty="0" smtClean="0"/>
              <a:t>100% tax relief: </a:t>
            </a:r>
            <a:br>
              <a:rPr lang="en-GB" sz="10000" dirty="0" smtClean="0"/>
            </a:br>
            <a:endParaRPr lang="en-GB" sz="10000" dirty="0"/>
          </a:p>
          <a:p>
            <a:pPr marL="342900" lvl="1" indent="-342900">
              <a:buFont typeface="Arial" pitchFamily="34" charset="0"/>
              <a:buChar char="•"/>
            </a:pPr>
            <a:r>
              <a:rPr lang="en-GB" sz="9600" dirty="0" smtClean="0"/>
              <a:t>On converting </a:t>
            </a:r>
            <a:r>
              <a:rPr lang="en-GB" sz="9600" dirty="0" smtClean="0"/>
              <a:t>empty floors above commercial premises back into residential rental use. </a:t>
            </a:r>
          </a:p>
          <a:p>
            <a:pPr marL="342900" lvl="1" indent="-342900">
              <a:buFont typeface="Arial" pitchFamily="34" charset="0"/>
              <a:buChar char="•"/>
            </a:pPr>
            <a:r>
              <a:rPr lang="en-GB" sz="9600" dirty="0" smtClean="0"/>
              <a:t>Conversion</a:t>
            </a:r>
            <a:r>
              <a:rPr lang="en-GB" sz="9600" dirty="0"/>
              <a:t>, renovation and repairs, not land or moveable plant</a:t>
            </a:r>
          </a:p>
          <a:p>
            <a:pPr marL="342900" lvl="1" indent="-342900">
              <a:buFont typeface="Arial" pitchFamily="34" charset="0"/>
              <a:buChar char="•"/>
            </a:pPr>
            <a:r>
              <a:rPr lang="en-GB" sz="9600" dirty="0" smtClean="0"/>
              <a:t>Pre 1980 premises, empty for a year, up to 4 stories, restriction on high value properties</a:t>
            </a:r>
          </a:p>
          <a:p>
            <a:pPr marL="342900" lvl="1" indent="-342900">
              <a:buFont typeface="Arial" pitchFamily="34" charset="0"/>
              <a:buChar char="•"/>
            </a:pPr>
            <a:r>
              <a:rPr lang="en-GB" sz="9600" dirty="0" smtClean="0"/>
              <a:t>Retain </a:t>
            </a:r>
            <a:r>
              <a:rPr lang="en-GB" sz="9600" dirty="0" smtClean="0"/>
              <a:t>for 7 years to prevent claw back</a:t>
            </a:r>
          </a:p>
          <a:p>
            <a:r>
              <a:rPr lang="en-GB" sz="9600" dirty="0" smtClean="0"/>
              <a:t>Withdrawn </a:t>
            </a:r>
            <a:r>
              <a:rPr lang="en-GB" sz="9600" dirty="0" smtClean="0"/>
              <a:t>in April 2013. </a:t>
            </a:r>
            <a:endParaRPr lang="en-GB" sz="9600" dirty="0"/>
          </a:p>
          <a:p>
            <a:endParaRPr lang="en-GB" sz="9600" dirty="0"/>
          </a:p>
          <a:p>
            <a:pPr marL="0" lvl="0" indent="0">
              <a:buNone/>
            </a:pPr>
            <a:r>
              <a:rPr lang="en-GB" sz="9600" dirty="0" smtClean="0"/>
              <a:t>Where?</a:t>
            </a:r>
            <a:br>
              <a:rPr lang="en-GB" sz="9600" dirty="0" smtClean="0"/>
            </a:br>
            <a:r>
              <a:rPr lang="en-GB" sz="9600" dirty="0" smtClean="0"/>
              <a:t>Property located in UK</a:t>
            </a:r>
            <a:endParaRPr lang="en-GB" sz="9600" dirty="0"/>
          </a:p>
        </p:txBody>
      </p:sp>
      <p:sp>
        <p:nvSpPr>
          <p:cNvPr id="4" name="Date Placeholder 3"/>
          <p:cNvSpPr>
            <a:spLocks noGrp="1"/>
          </p:cNvSpPr>
          <p:nvPr>
            <p:ph type="dt" sz="half" idx="10"/>
          </p:nvPr>
        </p:nvSpPr>
        <p:spPr/>
        <p:txBody>
          <a:bodyPr/>
          <a:lstStyle/>
          <a:p>
            <a:endParaRPr lang="en-GB" dirty="0" smtClean="0"/>
          </a:p>
          <a:p>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14</a:t>
            </a:fld>
            <a:endParaRPr lang="en-GB" dirty="0"/>
          </a:p>
        </p:txBody>
      </p:sp>
    </p:spTree>
    <p:extLst>
      <p:ext uri="{BB962C8B-B14F-4D97-AF65-F5344CB8AC3E}">
        <p14:creationId xmlns:p14="http://schemas.microsoft.com/office/powerpoint/2010/main" val="843415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Flat Conversion Allowance</a:t>
            </a:r>
            <a:endParaRPr lang="en-GB" dirty="0"/>
          </a:p>
        </p:txBody>
      </p:sp>
      <p:sp>
        <p:nvSpPr>
          <p:cNvPr id="3" name="Content Placeholder 2"/>
          <p:cNvSpPr>
            <a:spLocks noGrp="1"/>
          </p:cNvSpPr>
          <p:nvPr>
            <p:ph idx="1"/>
          </p:nvPr>
        </p:nvSpPr>
        <p:spPr>
          <a:xfrm>
            <a:off x="467544" y="1628800"/>
            <a:ext cx="8363272" cy="4565103"/>
          </a:xfrm>
        </p:spPr>
        <p:txBody>
          <a:bodyPr>
            <a:normAutofit fontScale="92500"/>
          </a:bodyPr>
          <a:lstStyle/>
          <a:p>
            <a:pPr marL="457200" lvl="1" indent="0">
              <a:buNone/>
            </a:pPr>
            <a:endParaRPr lang="en-GB" dirty="0" smtClean="0"/>
          </a:p>
          <a:p>
            <a:pPr marL="457200" lvl="1" indent="0">
              <a:buNone/>
            </a:pPr>
            <a:r>
              <a:rPr lang="en-GB" sz="2800" dirty="0" smtClean="0"/>
              <a:t>For example:</a:t>
            </a:r>
          </a:p>
          <a:p>
            <a:pPr marL="457200" lvl="1" indent="0">
              <a:buNone/>
            </a:pPr>
            <a:r>
              <a:rPr lang="en-GB" sz="2800" dirty="0" smtClean="0"/>
              <a:t>Rick has a 25 year lease on </a:t>
            </a:r>
            <a:r>
              <a:rPr lang="en-GB" sz="2800" dirty="0"/>
              <a:t>café-bar. It is in the ground floor of a </a:t>
            </a:r>
            <a:r>
              <a:rPr lang="en-GB" sz="2800" dirty="0" smtClean="0"/>
              <a:t>3-storey building with a basement.</a:t>
            </a:r>
          </a:p>
          <a:p>
            <a:pPr marL="457200" lvl="1" indent="0">
              <a:buNone/>
            </a:pPr>
            <a:r>
              <a:rPr lang="en-GB" sz="2800" dirty="0" smtClean="0"/>
              <a:t>He </a:t>
            </a:r>
            <a:r>
              <a:rPr lang="en-GB" sz="2800" dirty="0"/>
              <a:t>converts the two upper floors </a:t>
            </a:r>
            <a:r>
              <a:rPr lang="en-GB" sz="2800" dirty="0" smtClean="0"/>
              <a:t>and the basement into </a:t>
            </a:r>
            <a:r>
              <a:rPr lang="en-GB" sz="2800" dirty="0"/>
              <a:t>flats for letting. </a:t>
            </a:r>
            <a:endParaRPr lang="en-GB" sz="2800" dirty="0" smtClean="0"/>
          </a:p>
          <a:p>
            <a:pPr marL="457200" lvl="1" indent="0">
              <a:buNone/>
            </a:pPr>
            <a:r>
              <a:rPr lang="en-GB" sz="2800" dirty="0" smtClean="0"/>
              <a:t>Expenditure on </a:t>
            </a:r>
            <a:r>
              <a:rPr lang="en-GB" sz="2800" dirty="0"/>
              <a:t>installing </a:t>
            </a:r>
            <a:r>
              <a:rPr lang="en-GB" sz="2800" dirty="0" smtClean="0"/>
              <a:t>bathrooms, heating </a:t>
            </a:r>
            <a:r>
              <a:rPr lang="en-GB" sz="2800" dirty="0"/>
              <a:t>and </a:t>
            </a:r>
            <a:r>
              <a:rPr lang="en-GB" sz="2800" dirty="0" smtClean="0"/>
              <a:t>building </a:t>
            </a:r>
            <a:r>
              <a:rPr lang="en-GB" sz="2800" dirty="0"/>
              <a:t>an outside staircase to provide separate entrances for the </a:t>
            </a:r>
            <a:r>
              <a:rPr lang="en-GB" sz="2800" dirty="0" smtClean="0"/>
              <a:t>flats qualifies for the FCA.</a:t>
            </a:r>
          </a:p>
          <a:p>
            <a:pPr marL="457200" lvl="1" indent="0">
              <a:buNone/>
            </a:pPr>
            <a:endParaRPr lang="en-GB" sz="2000" dirty="0"/>
          </a:p>
        </p:txBody>
      </p:sp>
      <p:sp>
        <p:nvSpPr>
          <p:cNvPr id="4" name="Date Placeholder 3"/>
          <p:cNvSpPr>
            <a:spLocks noGrp="1"/>
          </p:cNvSpPr>
          <p:nvPr>
            <p:ph type="dt" sz="half" idx="10"/>
          </p:nvPr>
        </p:nvSpPr>
        <p:spPr/>
        <p:txBody>
          <a:bodyPr/>
          <a:lstStyle/>
          <a:p>
            <a:endParaRPr lang="en-GB" dirty="0" smtClean="0"/>
          </a:p>
          <a:p>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15</a:t>
            </a:fld>
            <a:endParaRPr lang="en-GB" dirty="0"/>
          </a:p>
        </p:txBody>
      </p:sp>
    </p:spTree>
    <p:extLst>
      <p:ext uri="{BB962C8B-B14F-4D97-AF65-F5344CB8AC3E}">
        <p14:creationId xmlns:p14="http://schemas.microsoft.com/office/powerpoint/2010/main" val="3552841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VAT and conversion costs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Reduced rate of VAT 5%</a:t>
            </a:r>
          </a:p>
          <a:p>
            <a:r>
              <a:rPr lang="en-GB" dirty="0" smtClean="0"/>
              <a:t>Conversion of empty residential property.</a:t>
            </a:r>
          </a:p>
          <a:p>
            <a:r>
              <a:rPr lang="en-GB" dirty="0" smtClean="0"/>
              <a:t>Empty </a:t>
            </a:r>
            <a:r>
              <a:rPr lang="en-GB" dirty="0" smtClean="0"/>
              <a:t>for at least 2 years</a:t>
            </a:r>
          </a:p>
          <a:p>
            <a:r>
              <a:rPr lang="en-GB" dirty="0" smtClean="0"/>
              <a:t>Does not apply to architects or planning fees or hire.</a:t>
            </a:r>
          </a:p>
          <a:p>
            <a:r>
              <a:rPr lang="en-GB" dirty="0"/>
              <a:t>No discounts for DIY builders</a:t>
            </a:r>
          </a:p>
          <a:p>
            <a:endParaRPr lang="en-GB" dirty="0"/>
          </a:p>
          <a:p>
            <a:r>
              <a:rPr lang="en-GB" dirty="0" smtClean="0"/>
              <a:t>Reduced rates for conversion of business property into residential use</a:t>
            </a:r>
          </a:p>
          <a:p>
            <a:endParaRPr lang="en-GB" dirty="0"/>
          </a:p>
          <a:p>
            <a:r>
              <a:rPr lang="en-GB" dirty="0" smtClean="0"/>
              <a:t>VAT notice 708: buildings and construction</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16</a:t>
            </a:fld>
            <a:endParaRPr lang="en-GB" dirty="0"/>
          </a:p>
        </p:txBody>
      </p:sp>
    </p:spTree>
    <p:extLst>
      <p:ext uri="{BB962C8B-B14F-4D97-AF65-F5344CB8AC3E}">
        <p14:creationId xmlns:p14="http://schemas.microsoft.com/office/powerpoint/2010/main" val="618430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Landlord’s Energy Saving Allowance</a:t>
            </a: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smtClean="0"/>
              <a:t>An allowance: £1,500 </a:t>
            </a:r>
            <a:r>
              <a:rPr lang="en-GB" dirty="0"/>
              <a:t>per dwelling house </a:t>
            </a:r>
            <a:r>
              <a:rPr lang="en-GB" dirty="0" smtClean="0"/>
              <a:t/>
            </a:r>
            <a:br>
              <a:rPr lang="en-GB" dirty="0" smtClean="0"/>
            </a:br>
            <a:r>
              <a:rPr lang="en-GB" dirty="0" smtClean="0"/>
              <a:t>Private landlords</a:t>
            </a:r>
          </a:p>
          <a:p>
            <a:pPr lvl="0">
              <a:spcBef>
                <a:spcPts val="0"/>
              </a:spcBef>
            </a:pPr>
            <a:endParaRPr lang="en-GB" sz="2500" dirty="0" smtClean="0"/>
          </a:p>
          <a:p>
            <a:pPr lvl="0"/>
            <a:r>
              <a:rPr lang="en-GB" dirty="0" smtClean="0"/>
              <a:t>On </a:t>
            </a:r>
            <a:r>
              <a:rPr lang="en-GB" dirty="0"/>
              <a:t>the cost of acquiring and installing certain energy-saving </a:t>
            </a:r>
            <a:r>
              <a:rPr lang="en-GB" dirty="0" smtClean="0"/>
              <a:t>items: </a:t>
            </a:r>
            <a:endParaRPr lang="en-GB" dirty="0"/>
          </a:p>
          <a:p>
            <a:pPr lvl="1"/>
            <a:r>
              <a:rPr lang="en-GB" sz="2800" dirty="0" smtClean="0"/>
              <a:t>loft </a:t>
            </a:r>
            <a:r>
              <a:rPr lang="en-GB" sz="2800" dirty="0"/>
              <a:t>insulation</a:t>
            </a:r>
          </a:p>
          <a:p>
            <a:pPr lvl="1"/>
            <a:r>
              <a:rPr lang="en-GB" sz="2800" dirty="0"/>
              <a:t>cavity wall insulation</a:t>
            </a:r>
          </a:p>
          <a:p>
            <a:pPr lvl="1"/>
            <a:r>
              <a:rPr lang="en-GB" sz="2800" dirty="0"/>
              <a:t>solid wall insulation</a:t>
            </a:r>
          </a:p>
          <a:p>
            <a:pPr lvl="1"/>
            <a:r>
              <a:rPr lang="en-GB" sz="2800" dirty="0"/>
              <a:t>draught-proofing</a:t>
            </a:r>
          </a:p>
          <a:p>
            <a:pPr lvl="1"/>
            <a:r>
              <a:rPr lang="en-GB" sz="2800" dirty="0"/>
              <a:t>hot water system insulation (tank and pipe lagging)</a:t>
            </a:r>
          </a:p>
          <a:p>
            <a:pPr lvl="1"/>
            <a:r>
              <a:rPr lang="en-GB" sz="2800" dirty="0"/>
              <a:t>floor </a:t>
            </a:r>
            <a:r>
              <a:rPr lang="en-GB" sz="2800" dirty="0" smtClean="0"/>
              <a:t>insulation</a:t>
            </a:r>
            <a:r>
              <a:rPr lang="en-GB" dirty="0"/>
              <a:t/>
            </a:r>
            <a:br>
              <a:rPr lang="en-GB" dirty="0"/>
            </a:br>
            <a:endParaRPr lang="en-GB" dirty="0" smtClean="0"/>
          </a:p>
          <a:p>
            <a:r>
              <a:rPr lang="en-GB" dirty="0" smtClean="0"/>
              <a:t>Expenditure incurred </a:t>
            </a:r>
            <a:r>
              <a:rPr lang="en-GB" dirty="0"/>
              <a:t>between 6 April 2004 and 5 April </a:t>
            </a:r>
            <a:r>
              <a:rPr lang="en-GB" dirty="0" smtClean="0"/>
              <a:t>2015</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17</a:t>
            </a:fld>
            <a:endParaRPr lang="en-GB" dirty="0"/>
          </a:p>
        </p:txBody>
      </p:sp>
    </p:spTree>
    <p:extLst>
      <p:ext uri="{BB962C8B-B14F-4D97-AF65-F5344CB8AC3E}">
        <p14:creationId xmlns:p14="http://schemas.microsoft.com/office/powerpoint/2010/main" val="2642126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also qualifies as plant &amp; machinery?</a:t>
            </a:r>
            <a:endParaRPr lang="en-GB" dirty="0"/>
          </a:p>
        </p:txBody>
      </p:sp>
      <p:sp>
        <p:nvSpPr>
          <p:cNvPr id="3" name="Content Placeholder 2"/>
          <p:cNvSpPr>
            <a:spLocks noGrp="1"/>
          </p:cNvSpPr>
          <p:nvPr>
            <p:ph idx="1"/>
          </p:nvPr>
        </p:nvSpPr>
        <p:spPr/>
        <p:txBody>
          <a:bodyPr>
            <a:normAutofit fontScale="92500"/>
          </a:bodyPr>
          <a:lstStyle/>
          <a:p>
            <a:pPr lvl="0"/>
            <a:r>
              <a:rPr lang="en-GB" dirty="0" smtClean="0"/>
              <a:t>A proportion of preliminaries:</a:t>
            </a:r>
          </a:p>
          <a:p>
            <a:pPr lvl="1"/>
            <a:r>
              <a:rPr lang="en-GB" dirty="0" smtClean="0"/>
              <a:t>Site clearance</a:t>
            </a:r>
          </a:p>
          <a:p>
            <a:pPr lvl="1"/>
            <a:r>
              <a:rPr lang="en-GB" dirty="0" smtClean="0"/>
              <a:t>Professional fees</a:t>
            </a:r>
          </a:p>
          <a:p>
            <a:pPr lvl="1"/>
            <a:r>
              <a:rPr lang="en-GB" dirty="0" smtClean="0"/>
              <a:t>Ground works</a:t>
            </a:r>
          </a:p>
          <a:p>
            <a:pPr lvl="0"/>
            <a:r>
              <a:rPr lang="en-GB" dirty="0" smtClean="0"/>
              <a:t>Alterations to a building incidental to the installation: </a:t>
            </a:r>
            <a:endParaRPr lang="en-GB" dirty="0"/>
          </a:p>
          <a:p>
            <a:pPr lvl="1"/>
            <a:r>
              <a:rPr lang="en-GB" dirty="0" smtClean="0"/>
              <a:t>Adjusting building to accommodate (moving doorways/stairs/walls </a:t>
            </a:r>
            <a:r>
              <a:rPr lang="en-GB" dirty="0" err="1" smtClean="0"/>
              <a:t>etc</a:t>
            </a:r>
            <a:r>
              <a:rPr lang="en-GB" dirty="0" smtClean="0"/>
              <a:t>)</a:t>
            </a:r>
          </a:p>
          <a:p>
            <a:pPr lvl="1"/>
            <a:r>
              <a:rPr lang="en-GB" dirty="0" smtClean="0"/>
              <a:t>Expenditure to make plant useable (strengthening  floors, adding drainage, protecting walls)</a:t>
            </a:r>
            <a:br>
              <a:rPr lang="en-GB" dirty="0" smtClean="0"/>
            </a:br>
            <a:endParaRPr lang="en-GB" dirty="0" smtClean="0"/>
          </a:p>
          <a:p>
            <a:r>
              <a:rPr lang="en-GB" dirty="0"/>
              <a:t>JD </a:t>
            </a:r>
            <a:r>
              <a:rPr lang="en-GB" i="1" dirty="0" err="1"/>
              <a:t>Wetherspoon</a:t>
            </a:r>
            <a:r>
              <a:rPr lang="en-GB" i="1" dirty="0"/>
              <a:t> v HMRC</a:t>
            </a:r>
            <a:r>
              <a:rPr lang="en-GB" dirty="0"/>
              <a:t> [</a:t>
            </a:r>
            <a:r>
              <a:rPr lang="en-GB" i="1" dirty="0"/>
              <a:t>2012</a:t>
            </a:r>
            <a:r>
              <a:rPr lang="en-GB" dirty="0"/>
              <a:t>] UKUT 42 (TCC</a:t>
            </a:r>
            <a:r>
              <a:rPr lang="en-GB" dirty="0" smtClean="0"/>
              <a:t>)</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18</a:t>
            </a:fld>
            <a:endParaRPr lang="en-GB" dirty="0"/>
          </a:p>
        </p:txBody>
      </p:sp>
    </p:spTree>
    <p:extLst>
      <p:ext uri="{BB962C8B-B14F-4D97-AF65-F5344CB8AC3E}">
        <p14:creationId xmlns:p14="http://schemas.microsoft.com/office/powerpoint/2010/main" val="283692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pPr lvl="0"/>
            <a:r>
              <a:rPr lang="en-GB" dirty="0" smtClean="0"/>
              <a:t>Find those allowances – they are valuable</a:t>
            </a:r>
            <a:br>
              <a:rPr lang="en-GB" dirty="0" smtClean="0"/>
            </a:br>
            <a:endParaRPr lang="en-GB" dirty="0" smtClean="0"/>
          </a:p>
          <a:p>
            <a:pPr lvl="0"/>
            <a:r>
              <a:rPr lang="en-GB" dirty="0" smtClean="0"/>
              <a:t>Think about allowances from start to finish</a:t>
            </a:r>
            <a:br>
              <a:rPr lang="en-GB" dirty="0" smtClean="0"/>
            </a:br>
            <a:r>
              <a:rPr lang="en-GB" dirty="0" smtClean="0"/>
              <a:t>	Missing or insufficient records a major issue</a:t>
            </a:r>
            <a:br>
              <a:rPr lang="en-GB" dirty="0" smtClean="0"/>
            </a:br>
            <a:endParaRPr lang="en-GB" dirty="0" smtClean="0"/>
          </a:p>
          <a:p>
            <a:pPr lvl="0"/>
            <a:r>
              <a:rPr lang="en-GB" dirty="0" smtClean="0"/>
              <a:t>Disappearing tax reliefs:</a:t>
            </a:r>
          </a:p>
          <a:p>
            <a:pPr lvl="1"/>
            <a:r>
              <a:rPr lang="en-GB" dirty="0" smtClean="0"/>
              <a:t>Land remediation, Annual Investment Allowance &amp; Flat Conversion Allowance</a:t>
            </a:r>
            <a:br>
              <a:rPr lang="en-GB" dirty="0" smtClean="0"/>
            </a:br>
            <a:endParaRPr lang="en-GB" dirty="0" smtClean="0"/>
          </a:p>
          <a:p>
            <a:pPr lvl="0"/>
            <a:r>
              <a:rPr lang="en-GB" dirty="0" smtClean="0"/>
              <a:t>Budget 21 </a:t>
            </a:r>
            <a:r>
              <a:rPr lang="en-GB" dirty="0" smtClean="0"/>
              <a:t>March</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19</a:t>
            </a:fld>
            <a:endParaRPr lang="en-GB" dirty="0"/>
          </a:p>
        </p:txBody>
      </p:sp>
    </p:spTree>
    <p:extLst>
      <p:ext uri="{BB962C8B-B14F-4D97-AF65-F5344CB8AC3E}">
        <p14:creationId xmlns:p14="http://schemas.microsoft.com/office/powerpoint/2010/main" val="3731791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Capital allowances</a:t>
            </a:r>
          </a:p>
        </p:txBody>
      </p:sp>
      <p:sp>
        <p:nvSpPr>
          <p:cNvPr id="3" name="Content Placeholder 2"/>
          <p:cNvSpPr>
            <a:spLocks noGrp="1"/>
          </p:cNvSpPr>
          <p:nvPr>
            <p:ph idx="1"/>
          </p:nvPr>
        </p:nvSpPr>
        <p:spPr/>
        <p:txBody>
          <a:bodyPr/>
          <a:lstStyle/>
          <a:p>
            <a:pPr marL="457200" lvl="1" indent="0">
              <a:buNone/>
            </a:pPr>
            <a:r>
              <a:rPr lang="en-GB" sz="2800" dirty="0"/>
              <a:t>Developers: </a:t>
            </a:r>
          </a:p>
          <a:p>
            <a:pPr marL="457200" lvl="1" indent="0">
              <a:buNone/>
            </a:pPr>
            <a:r>
              <a:rPr lang="en-GB" sz="2800" dirty="0"/>
              <a:t>Costs already attract 100% tax relief</a:t>
            </a:r>
            <a:br>
              <a:rPr lang="en-GB" sz="2800" dirty="0"/>
            </a:br>
            <a:r>
              <a:rPr lang="en-GB" sz="2800" dirty="0"/>
              <a:t>Extra tax allowances designed to incentivise</a:t>
            </a:r>
          </a:p>
          <a:p>
            <a:pPr marL="457200" lvl="1" indent="0">
              <a:buNone/>
            </a:pPr>
            <a:endParaRPr lang="en-GB" sz="2800" dirty="0"/>
          </a:p>
          <a:p>
            <a:pPr marL="457200" lvl="1" indent="0">
              <a:buNone/>
            </a:pPr>
            <a:r>
              <a:rPr lang="en-GB" sz="2800" dirty="0"/>
              <a:t>Clients and self-developers</a:t>
            </a:r>
            <a:br>
              <a:rPr lang="en-GB" sz="2800" dirty="0"/>
            </a:br>
            <a:r>
              <a:rPr lang="en-GB" sz="2800" dirty="0"/>
              <a:t>Capital allowances = tax relief = a discount on cost</a:t>
            </a:r>
          </a:p>
          <a:p>
            <a:pPr marL="457200" lvl="1" indent="0">
              <a:buNone/>
            </a:pPr>
            <a:endParaRPr lang="en-GB" sz="2800" dirty="0"/>
          </a:p>
          <a:p>
            <a:pPr marL="457200" lvl="1" indent="0">
              <a:buNone/>
            </a:pPr>
            <a:r>
              <a:rPr lang="en-GB" sz="2800" dirty="0"/>
              <a:t>Work to identify potential </a:t>
            </a:r>
            <a:r>
              <a:rPr lang="en-GB" sz="2800" dirty="0" smtClean="0"/>
              <a:t>allowances</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2</a:t>
            </a:fld>
            <a:endParaRPr lang="en-GB" dirty="0"/>
          </a:p>
        </p:txBody>
      </p:sp>
    </p:spTree>
    <p:extLst>
      <p:ext uri="{BB962C8B-B14F-4D97-AF65-F5344CB8AC3E}">
        <p14:creationId xmlns:p14="http://schemas.microsoft.com/office/powerpoint/2010/main" val="4161588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715C8-D90F-48EB-A5D3-197297E541A9}" type="datetime1">
              <a:rPr lang="en-GB" smtClean="0"/>
              <a:t>19/03/2012</a:t>
            </a:fld>
            <a:endParaRPr lang="en-GB" dirty="0"/>
          </a:p>
        </p:txBody>
      </p:sp>
      <p:sp>
        <p:nvSpPr>
          <p:cNvPr id="3" name="Footer Placeholder 2"/>
          <p:cNvSpPr>
            <a:spLocks noGrp="1"/>
          </p:cNvSpPr>
          <p:nvPr>
            <p:ph type="ftr" sz="quarter" idx="11"/>
          </p:nvPr>
        </p:nvSpPr>
        <p:spPr/>
        <p:txBody>
          <a:bodyPr/>
          <a:lstStyle/>
          <a:p>
            <a:r>
              <a:rPr lang="en-GB" dirty="0" smtClean="0"/>
              <a:t>© 2012 Ross Martin Tax Consultancy Limited</a:t>
            </a:r>
            <a:endParaRPr lang="en-GB" dirty="0"/>
          </a:p>
        </p:txBody>
      </p:sp>
      <p:sp>
        <p:nvSpPr>
          <p:cNvPr id="4" name="Slide Number Placeholder 3"/>
          <p:cNvSpPr>
            <a:spLocks noGrp="1"/>
          </p:cNvSpPr>
          <p:nvPr>
            <p:ph type="sldNum" sz="quarter" idx="12"/>
          </p:nvPr>
        </p:nvSpPr>
        <p:spPr/>
        <p:txBody>
          <a:bodyPr/>
          <a:lstStyle/>
          <a:p>
            <a:fld id="{B6E687F8-7E6C-4537-867D-2E18159C6C26}" type="slidenum">
              <a:rPr lang="en-GB" smtClean="0"/>
              <a:pPr/>
              <a:t>20</a:t>
            </a:fld>
            <a:endParaRPr lang="en-GB" dirty="0"/>
          </a:p>
        </p:txBody>
      </p:sp>
      <p:sp>
        <p:nvSpPr>
          <p:cNvPr id="5" name="Text Placeholder 4"/>
          <p:cNvSpPr>
            <a:spLocks noGrp="1"/>
          </p:cNvSpPr>
          <p:nvPr>
            <p:ph type="body" sz="quarter" idx="13"/>
          </p:nvPr>
        </p:nvSpPr>
        <p:spPr>
          <a:xfrm>
            <a:off x="611560" y="4365104"/>
            <a:ext cx="7772400" cy="408356"/>
          </a:xfrm>
        </p:spPr>
        <p:txBody>
          <a:bodyPr/>
          <a:lstStyle/>
          <a:p>
            <a:r>
              <a:rPr lang="en-GB" dirty="0" smtClean="0"/>
              <a:t>You </a:t>
            </a:r>
            <a:r>
              <a:rPr lang="en-GB" dirty="0"/>
              <a:t>are invited to contact Nichola Ross Martin’s Virtual Tax Partner support line for a second opinion on any tax matters discussed in these slides: </a:t>
            </a:r>
            <a:r>
              <a:rPr lang="en-GB" dirty="0" smtClean="0"/>
              <a:t>nicki@rossmartin.co.uk</a:t>
            </a:r>
            <a:endParaRPr lang="en-GB" dirty="0"/>
          </a:p>
          <a:p>
            <a:endParaRPr lang="en-GB" dirty="0"/>
          </a:p>
        </p:txBody>
      </p:sp>
    </p:spTree>
    <p:extLst>
      <p:ext uri="{BB962C8B-B14F-4D97-AF65-F5344CB8AC3E}">
        <p14:creationId xmlns:p14="http://schemas.microsoft.com/office/powerpoint/2010/main" val="2823389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GB" dirty="0" smtClean="0"/>
              <a:t>Disclaimer</a:t>
            </a:r>
          </a:p>
        </p:txBody>
      </p:sp>
      <p:sp>
        <p:nvSpPr>
          <p:cNvPr id="3" name="Content Placeholder 2"/>
          <p:cNvSpPr>
            <a:spLocks noGrp="1"/>
          </p:cNvSpPr>
          <p:nvPr>
            <p:ph idx="1"/>
          </p:nvPr>
        </p:nvSpPr>
        <p:spPr/>
        <p:txBody>
          <a:bodyPr>
            <a:normAutofit/>
          </a:bodyPr>
          <a:lstStyle/>
          <a:p>
            <a:pPr marL="0" indent="0" eaLnBrk="1" hangingPunct="1">
              <a:buFont typeface="Arial" charset="0"/>
              <a:buNone/>
              <a:defRPr/>
            </a:pPr>
            <a:r>
              <a:rPr lang="en-GB" sz="2400" dirty="0" smtClean="0"/>
              <a:t>Whilst a concerted effort has been made to ensure these materials are up to date, the changing nature of both tax law and HMRC guidance mean that you should take appropriate advice before relying on or acting in accordance with any of the information provided herein. </a:t>
            </a:r>
          </a:p>
          <a:p>
            <a:pPr marL="0" indent="0" eaLnBrk="1" hangingPunct="1">
              <a:buFont typeface="Arial" charset="0"/>
              <a:buNone/>
              <a:defRPr/>
            </a:pPr>
            <a:r>
              <a:rPr lang="en-GB" sz="2400" dirty="0" smtClean="0"/>
              <a:t/>
            </a:r>
            <a:br>
              <a:rPr lang="en-GB" sz="2400" dirty="0" smtClean="0"/>
            </a:br>
            <a:endParaRPr lang="en-GB" sz="2400" dirty="0"/>
          </a:p>
        </p:txBody>
      </p:sp>
      <p:sp>
        <p:nvSpPr>
          <p:cNvPr id="4" name="Date Placeholder 3"/>
          <p:cNvSpPr>
            <a:spLocks noGrp="1"/>
          </p:cNvSpPr>
          <p:nvPr>
            <p:ph type="dt" sz="quarter" idx="10"/>
          </p:nvPr>
        </p:nvSpPr>
        <p:spPr/>
        <p:txBody>
          <a:bodyPr/>
          <a:lstStyle/>
          <a:p>
            <a:pPr>
              <a:defRPr/>
            </a:pPr>
            <a:fld id="{75B6E230-B2AE-4658-9E38-F730B50E8D6F}" type="datetime1">
              <a:rPr lang="en-GB" smtClean="0"/>
              <a:t>19/03/2012</a:t>
            </a:fld>
            <a:endParaRPr lang="en-GB" dirty="0"/>
          </a:p>
        </p:txBody>
      </p:sp>
      <p:sp>
        <p:nvSpPr>
          <p:cNvPr id="5" name="Footer Placeholder 4"/>
          <p:cNvSpPr>
            <a:spLocks noGrp="1"/>
          </p:cNvSpPr>
          <p:nvPr>
            <p:ph type="ftr" sz="quarter" idx="11"/>
          </p:nvPr>
        </p:nvSpPr>
        <p:spPr/>
        <p:txBody>
          <a:bodyPr/>
          <a:lstStyle/>
          <a:p>
            <a:pPr>
              <a:defRPr/>
            </a:pPr>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pPr>
              <a:defRPr/>
            </a:pPr>
            <a:fld id="{45E7EAE1-C049-4DB5-B1A8-2490489CF45E}" type="slidenum">
              <a:rPr lang="en-GB" smtClean="0"/>
              <a:pPr>
                <a:defRPr/>
              </a:pPr>
              <a:t>21</a:t>
            </a:fld>
            <a:endParaRPr lang="en-GB" dirty="0"/>
          </a:p>
        </p:txBody>
      </p:sp>
    </p:spTree>
    <p:extLst>
      <p:ext uri="{BB962C8B-B14F-4D97-AF65-F5344CB8AC3E}">
        <p14:creationId xmlns:p14="http://schemas.microsoft.com/office/powerpoint/2010/main" val="3201386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allowances are available?</a:t>
            </a:r>
            <a:endParaRPr lang="en-GB" dirty="0"/>
          </a:p>
        </p:txBody>
      </p:sp>
      <p:sp>
        <p:nvSpPr>
          <p:cNvPr id="3" name="Content Placeholder 2"/>
          <p:cNvSpPr>
            <a:spLocks noGrp="1"/>
          </p:cNvSpPr>
          <p:nvPr>
            <p:ph idx="1"/>
          </p:nvPr>
        </p:nvSpPr>
        <p:spPr/>
        <p:txBody>
          <a:bodyPr>
            <a:normAutofit/>
          </a:bodyPr>
          <a:lstStyle/>
          <a:p>
            <a:pPr marL="0" lvl="0" indent="0">
              <a:buNone/>
            </a:pPr>
            <a:r>
              <a:rPr lang="en-GB" dirty="0" smtClean="0"/>
              <a:t>From ground up:</a:t>
            </a:r>
          </a:p>
          <a:p>
            <a:pPr lvl="0"/>
            <a:r>
              <a:rPr lang="en-GB" dirty="0" smtClean="0"/>
              <a:t>Land </a:t>
            </a:r>
            <a:r>
              <a:rPr lang="en-GB" dirty="0"/>
              <a:t>remediation </a:t>
            </a:r>
            <a:r>
              <a:rPr lang="en-GB" dirty="0" smtClean="0"/>
              <a:t>relief</a:t>
            </a:r>
            <a:endParaRPr lang="en-GB" dirty="0"/>
          </a:p>
          <a:p>
            <a:pPr lvl="0"/>
            <a:r>
              <a:rPr lang="en-GB" dirty="0" smtClean="0"/>
              <a:t>Plant </a:t>
            </a:r>
            <a:r>
              <a:rPr lang="en-GB" dirty="0"/>
              <a:t>and </a:t>
            </a:r>
            <a:r>
              <a:rPr lang="en-GB" dirty="0" smtClean="0"/>
              <a:t>machinery</a:t>
            </a:r>
            <a:endParaRPr lang="en-GB" dirty="0" smtClean="0"/>
          </a:p>
          <a:p>
            <a:pPr lvl="0"/>
            <a:r>
              <a:rPr lang="en-GB" dirty="0" smtClean="0"/>
              <a:t>Enterprise Zones </a:t>
            </a:r>
            <a:endParaRPr lang="en-GB" dirty="0" smtClean="0"/>
          </a:p>
          <a:p>
            <a:pPr lvl="0"/>
            <a:r>
              <a:rPr lang="en-GB" dirty="0" smtClean="0"/>
              <a:t>Energy </a:t>
            </a:r>
            <a:r>
              <a:rPr lang="en-GB" dirty="0"/>
              <a:t>saving </a:t>
            </a:r>
            <a:r>
              <a:rPr lang="en-GB" dirty="0" smtClean="0"/>
              <a:t>equipment </a:t>
            </a:r>
            <a:endParaRPr lang="en-GB" dirty="0" smtClean="0"/>
          </a:p>
          <a:p>
            <a:pPr lvl="0"/>
            <a:r>
              <a:rPr lang="en-GB" dirty="0" smtClean="0"/>
              <a:t>Business </a:t>
            </a:r>
            <a:r>
              <a:rPr lang="en-GB" dirty="0"/>
              <a:t>premises renovation </a:t>
            </a:r>
            <a:endParaRPr lang="en-GB" dirty="0" smtClean="0"/>
          </a:p>
          <a:p>
            <a:pPr lvl="0"/>
            <a:r>
              <a:rPr lang="en-GB" dirty="0" smtClean="0"/>
              <a:t>Flat </a:t>
            </a:r>
            <a:r>
              <a:rPr lang="en-GB" dirty="0"/>
              <a:t>conversion </a:t>
            </a:r>
            <a:r>
              <a:rPr lang="en-GB" dirty="0" smtClean="0"/>
              <a:t>cost </a:t>
            </a:r>
            <a:endParaRPr lang="en-GB" dirty="0" smtClean="0"/>
          </a:p>
          <a:p>
            <a:pPr lvl="0"/>
            <a:r>
              <a:rPr lang="en-GB" dirty="0" smtClean="0"/>
              <a:t>Landlord’s </a:t>
            </a:r>
            <a:r>
              <a:rPr lang="en-GB" dirty="0"/>
              <a:t>Energy Saving </a:t>
            </a:r>
            <a:r>
              <a:rPr lang="en-GB" dirty="0" smtClean="0"/>
              <a:t>Costs </a:t>
            </a:r>
            <a:endParaRPr lang="en-GB" dirty="0" smtClean="0"/>
          </a:p>
          <a:p>
            <a:pPr lvl="1"/>
            <a:endParaRPr lang="en-GB" dirty="0" smtClean="0"/>
          </a:p>
          <a:p>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3</a:t>
            </a:fld>
            <a:endParaRPr lang="en-GB" dirty="0"/>
          </a:p>
        </p:txBody>
      </p:sp>
    </p:spTree>
    <p:extLst>
      <p:ext uri="{BB962C8B-B14F-4D97-AF65-F5344CB8AC3E}">
        <p14:creationId xmlns:p14="http://schemas.microsoft.com/office/powerpoint/2010/main" val="1596591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Land remediation relief</a:t>
            </a:r>
            <a:endParaRPr lang="en-GB" dirty="0"/>
          </a:p>
        </p:txBody>
      </p:sp>
      <p:sp>
        <p:nvSpPr>
          <p:cNvPr id="3" name="Content Placeholder 2"/>
          <p:cNvSpPr>
            <a:spLocks noGrp="1"/>
          </p:cNvSpPr>
          <p:nvPr>
            <p:ph idx="1"/>
          </p:nvPr>
        </p:nvSpPr>
        <p:spPr/>
        <p:txBody>
          <a:bodyPr>
            <a:normAutofit fontScale="92500" lnSpcReduction="10000"/>
          </a:bodyPr>
          <a:lstStyle/>
          <a:p>
            <a:pPr marL="0" lvl="1" indent="0">
              <a:buNone/>
            </a:pPr>
            <a:r>
              <a:rPr lang="en-GB" sz="2800" dirty="0" smtClean="0"/>
              <a:t>Developers</a:t>
            </a:r>
            <a:r>
              <a:rPr lang="en-GB" sz="2800" dirty="0"/>
              <a:t>: 150% corporation tax </a:t>
            </a:r>
            <a:r>
              <a:rPr lang="en-GB" sz="2800" dirty="0" smtClean="0"/>
              <a:t>deduction</a:t>
            </a:r>
            <a:br>
              <a:rPr lang="en-GB" sz="2800" dirty="0" smtClean="0"/>
            </a:br>
            <a:r>
              <a:rPr lang="en-GB" sz="2800" dirty="0" smtClean="0"/>
              <a:t/>
            </a:r>
            <a:br>
              <a:rPr lang="en-GB" sz="2800" dirty="0" smtClean="0"/>
            </a:br>
            <a:r>
              <a:rPr lang="en-GB" sz="2800" dirty="0" smtClean="0"/>
              <a:t>For example:</a:t>
            </a:r>
            <a:endParaRPr lang="en-GB" sz="2800" dirty="0"/>
          </a:p>
          <a:p>
            <a:pPr marL="0" indent="0">
              <a:buNone/>
            </a:pPr>
            <a:r>
              <a:rPr lang="en-GB" dirty="0" smtClean="0"/>
              <a:t>A </a:t>
            </a:r>
            <a:r>
              <a:rPr lang="en-GB" dirty="0"/>
              <a:t>company </a:t>
            </a:r>
            <a:r>
              <a:rPr lang="en-GB" dirty="0" smtClean="0"/>
              <a:t>spends </a:t>
            </a:r>
            <a:r>
              <a:rPr lang="en-GB" dirty="0"/>
              <a:t>£1 million on remediation its tax relief is as follows</a:t>
            </a:r>
            <a:r>
              <a:rPr lang="en-GB" dirty="0" smtClean="0"/>
              <a:t>:</a:t>
            </a:r>
            <a:br>
              <a:rPr lang="en-GB" dirty="0" smtClean="0"/>
            </a:br>
            <a:endParaRPr lang="en-GB" dirty="0"/>
          </a:p>
          <a:p>
            <a:r>
              <a:rPr lang="en-GB" dirty="0" smtClean="0"/>
              <a:t>2011/12 </a:t>
            </a:r>
            <a:r>
              <a:rPr lang="en-GB" dirty="0"/>
              <a:t>@ 26% x 150% = £390,000</a:t>
            </a:r>
          </a:p>
          <a:p>
            <a:r>
              <a:rPr lang="en-GB" dirty="0"/>
              <a:t>2012/13 @ 25% x 150%  = £375,000</a:t>
            </a:r>
          </a:p>
          <a:p>
            <a:r>
              <a:rPr lang="en-GB" dirty="0"/>
              <a:t>2013/14 @ 24% x 150% = £</a:t>
            </a:r>
            <a:r>
              <a:rPr lang="en-GB" dirty="0" smtClean="0"/>
              <a:t>360,000</a:t>
            </a:r>
          </a:p>
          <a:p>
            <a:pPr marL="0" indent="0">
              <a:buNone/>
            </a:pPr>
            <a:endParaRPr lang="en-GB" dirty="0"/>
          </a:p>
          <a:p>
            <a:pPr marL="0" indent="0">
              <a:buNone/>
            </a:pPr>
            <a:r>
              <a:rPr lang="en-GB" dirty="0" smtClean="0"/>
              <a:t>Or surrender loss for up to a 24% repayment </a:t>
            </a:r>
          </a:p>
          <a:p>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4</a:t>
            </a:fld>
            <a:endParaRPr lang="en-GB" dirty="0"/>
          </a:p>
        </p:txBody>
      </p:sp>
    </p:spTree>
    <p:extLst>
      <p:ext uri="{BB962C8B-B14F-4D97-AF65-F5344CB8AC3E}">
        <p14:creationId xmlns:p14="http://schemas.microsoft.com/office/powerpoint/2010/main" val="1596591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Enterprise Zones</a:t>
            </a:r>
            <a:endParaRPr lang="en-GB" dirty="0"/>
          </a:p>
        </p:txBody>
      </p:sp>
      <p:sp>
        <p:nvSpPr>
          <p:cNvPr id="3" name="Content Placeholder 2"/>
          <p:cNvSpPr>
            <a:spLocks noGrp="1"/>
          </p:cNvSpPr>
          <p:nvPr>
            <p:ph idx="1"/>
          </p:nvPr>
        </p:nvSpPr>
        <p:spPr/>
        <p:txBody>
          <a:bodyPr>
            <a:normAutofit lnSpcReduction="10000"/>
          </a:bodyPr>
          <a:lstStyle/>
          <a:p>
            <a:pPr marL="57150" indent="0">
              <a:buNone/>
            </a:pPr>
            <a:r>
              <a:rPr lang="en-GB" dirty="0" smtClean="0"/>
              <a:t>100% of </a:t>
            </a:r>
            <a:r>
              <a:rPr lang="en-GB" dirty="0"/>
              <a:t> expenditure in new plant and </a:t>
            </a:r>
            <a:r>
              <a:rPr lang="en-GB" dirty="0" smtClean="0"/>
              <a:t>machinery:</a:t>
            </a:r>
            <a:endParaRPr lang="en-GB" dirty="0"/>
          </a:p>
          <a:p>
            <a:r>
              <a:rPr lang="en-GB" dirty="0" smtClean="0"/>
              <a:t>Up </a:t>
            </a:r>
            <a:r>
              <a:rPr lang="en-GB" dirty="0"/>
              <a:t>to €125 </a:t>
            </a:r>
            <a:r>
              <a:rPr lang="en-GB" dirty="0" smtClean="0"/>
              <a:t>million</a:t>
            </a:r>
          </a:p>
          <a:p>
            <a:r>
              <a:rPr lang="en-GB" dirty="0" smtClean="0"/>
              <a:t>By </a:t>
            </a:r>
            <a:r>
              <a:rPr lang="en-GB" dirty="0"/>
              <a:t>UK resident trading </a:t>
            </a:r>
            <a:r>
              <a:rPr lang="en-GB" dirty="0" smtClean="0"/>
              <a:t>companies</a:t>
            </a:r>
          </a:p>
          <a:p>
            <a:r>
              <a:rPr lang="en-GB" dirty="0" smtClean="0"/>
              <a:t>For five </a:t>
            </a:r>
            <a:r>
              <a:rPr lang="en-GB" dirty="0"/>
              <a:t>years from </a:t>
            </a:r>
            <a:r>
              <a:rPr lang="en-GB" dirty="0" smtClean="0"/>
              <a:t>1/4/2012</a:t>
            </a:r>
            <a:endParaRPr lang="en-GB" dirty="0"/>
          </a:p>
          <a:p>
            <a:pPr marL="57150" indent="0">
              <a:buNone/>
            </a:pPr>
            <a:endParaRPr lang="en-GB" dirty="0" smtClean="0"/>
          </a:p>
          <a:p>
            <a:pPr marL="57150" indent="0">
              <a:buNone/>
            </a:pPr>
            <a:r>
              <a:rPr lang="en-GB" dirty="0" smtClean="0"/>
              <a:t>In certain </a:t>
            </a:r>
            <a:r>
              <a:rPr lang="en-GB" dirty="0"/>
              <a:t>designated Enterprise Zones: </a:t>
            </a:r>
          </a:p>
          <a:p>
            <a:r>
              <a:rPr lang="en-GB" dirty="0"/>
              <a:t>Black Country, Humber, Liverpool, North Eastern, Sheffield and Tees </a:t>
            </a:r>
            <a:r>
              <a:rPr lang="en-GB" dirty="0" smtClean="0"/>
              <a:t>Valley</a:t>
            </a:r>
          </a:p>
          <a:p>
            <a:r>
              <a:rPr lang="en-GB" dirty="0" smtClean="0"/>
              <a:t>And …</a:t>
            </a:r>
            <a:r>
              <a:rPr lang="en-GB" dirty="0" err="1" smtClean="0"/>
              <a:t>tba</a:t>
            </a:r>
            <a:endParaRPr lang="en-GB" dirty="0" smtClean="0"/>
          </a:p>
          <a:p>
            <a:pPr lvl="1"/>
            <a:endParaRPr lang="en-GB" dirty="0"/>
          </a:p>
          <a:p>
            <a:pPr marL="0" indent="0">
              <a:buNone/>
            </a:pPr>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5</a:t>
            </a:fld>
            <a:endParaRPr lang="en-GB" dirty="0"/>
          </a:p>
        </p:txBody>
      </p:sp>
    </p:spTree>
    <p:extLst>
      <p:ext uri="{BB962C8B-B14F-4D97-AF65-F5344CB8AC3E}">
        <p14:creationId xmlns:p14="http://schemas.microsoft.com/office/powerpoint/2010/main" val="3061100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&amp; machinery allowances</a:t>
            </a:r>
            <a:endParaRPr lang="en-GB" dirty="0"/>
          </a:p>
        </p:txBody>
      </p:sp>
      <p:sp>
        <p:nvSpPr>
          <p:cNvPr id="3" name="Content Placeholder 2"/>
          <p:cNvSpPr>
            <a:spLocks noGrp="1"/>
          </p:cNvSpPr>
          <p:nvPr>
            <p:ph idx="1"/>
          </p:nvPr>
        </p:nvSpPr>
        <p:spPr/>
        <p:txBody>
          <a:bodyPr>
            <a:normAutofit/>
          </a:bodyPr>
          <a:lstStyle/>
          <a:p>
            <a:pPr marL="457200" lvl="1" indent="0">
              <a:buNone/>
            </a:pPr>
            <a:endParaRPr lang="en-GB" dirty="0" smtClean="0"/>
          </a:p>
          <a:p>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62086395"/>
              </p:ext>
            </p:extLst>
          </p:nvPr>
        </p:nvGraphicFramePr>
        <p:xfrm>
          <a:off x="827584" y="1700810"/>
          <a:ext cx="7560841" cy="4392485"/>
        </p:xfrm>
        <a:graphic>
          <a:graphicData uri="http://schemas.openxmlformats.org/drawingml/2006/table">
            <a:tbl>
              <a:tblPr firstRow="1" firstCol="1" bandRow="1">
                <a:tableStyleId>{F5AB1C69-6EDB-4FF4-983F-18BD219EF322}</a:tableStyleId>
              </a:tblPr>
              <a:tblGrid>
                <a:gridCol w="4032448"/>
                <a:gridCol w="1677209"/>
                <a:gridCol w="1851184"/>
              </a:tblGrid>
              <a:tr h="878497">
                <a:tc>
                  <a:txBody>
                    <a:bodyPr/>
                    <a:lstStyle/>
                    <a:p>
                      <a:pPr marL="180000" lvl="0" algn="l">
                        <a:lnSpc>
                          <a:spcPct val="110000"/>
                        </a:lnSpc>
                        <a:spcBef>
                          <a:spcPts val="0"/>
                        </a:spcBef>
                        <a:spcAft>
                          <a:spcPts val="0"/>
                        </a:spcAft>
                      </a:pPr>
                      <a:r>
                        <a:rPr lang="en-GB" sz="2000" dirty="0" smtClean="0">
                          <a:solidFill>
                            <a:schemeClr val="tx1"/>
                          </a:solidFill>
                          <a:effectLst/>
                        </a:rPr>
                        <a:t>Allowances</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algn="ctr">
                        <a:lnSpc>
                          <a:spcPct val="110000"/>
                        </a:lnSpc>
                        <a:spcBef>
                          <a:spcPts val="1200"/>
                        </a:spcBef>
                        <a:spcAft>
                          <a:spcPts val="0"/>
                        </a:spcAft>
                      </a:pPr>
                      <a:r>
                        <a:rPr lang="en-GB" sz="2000" dirty="0">
                          <a:solidFill>
                            <a:schemeClr val="tx1"/>
                          </a:solidFill>
                          <a:effectLst/>
                        </a:rPr>
                        <a:t>2012/13</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algn="ctr">
                        <a:lnSpc>
                          <a:spcPct val="110000"/>
                        </a:lnSpc>
                        <a:spcBef>
                          <a:spcPts val="1200"/>
                        </a:spcBef>
                        <a:spcAft>
                          <a:spcPts val="0"/>
                        </a:spcAft>
                      </a:pPr>
                      <a:r>
                        <a:rPr lang="en-GB" sz="2000" dirty="0">
                          <a:solidFill>
                            <a:schemeClr val="tx1"/>
                          </a:solidFill>
                          <a:effectLst/>
                        </a:rPr>
                        <a:t>2011/12</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r>
              <a:tr h="878497">
                <a:tc>
                  <a:txBody>
                    <a:bodyPr/>
                    <a:lstStyle/>
                    <a:p>
                      <a:pPr marL="180000" lvl="0" algn="l">
                        <a:lnSpc>
                          <a:spcPct val="110000"/>
                        </a:lnSpc>
                        <a:spcBef>
                          <a:spcPts val="0"/>
                        </a:spcBef>
                        <a:spcAft>
                          <a:spcPts val="0"/>
                        </a:spcAft>
                      </a:pPr>
                      <a:r>
                        <a:rPr lang="en-GB" sz="2000" dirty="0">
                          <a:solidFill>
                            <a:schemeClr val="tx1"/>
                          </a:solidFill>
                          <a:effectLst/>
                        </a:rPr>
                        <a:t>Annual investment allowance (AIA) </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1200"/>
                        </a:spcBef>
                        <a:spcAft>
                          <a:spcPts val="0"/>
                        </a:spcAft>
                      </a:pPr>
                      <a:r>
                        <a:rPr lang="en-GB" sz="2000" dirty="0">
                          <a:solidFill>
                            <a:schemeClr val="tx1"/>
                          </a:solidFill>
                          <a:effectLst/>
                        </a:rPr>
                        <a:t>100%</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1200"/>
                        </a:spcBef>
                        <a:spcAft>
                          <a:spcPts val="0"/>
                        </a:spcAft>
                      </a:pPr>
                      <a:r>
                        <a:rPr lang="en-GB" sz="2000" dirty="0">
                          <a:solidFill>
                            <a:schemeClr val="tx1"/>
                          </a:solidFill>
                          <a:effectLst/>
                        </a:rPr>
                        <a:t>100%</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878497">
                <a:tc>
                  <a:txBody>
                    <a:bodyPr/>
                    <a:lstStyle/>
                    <a:p>
                      <a:pPr marL="180000" lvl="0" algn="l">
                        <a:lnSpc>
                          <a:spcPct val="110000"/>
                        </a:lnSpc>
                        <a:spcBef>
                          <a:spcPts val="0"/>
                        </a:spcBef>
                        <a:spcAft>
                          <a:spcPts val="0"/>
                        </a:spcAft>
                      </a:pPr>
                      <a:r>
                        <a:rPr lang="en-GB" sz="2000" dirty="0">
                          <a:solidFill>
                            <a:schemeClr val="tx1"/>
                          </a:solidFill>
                          <a:effectLst/>
                        </a:rPr>
                        <a:t>AIA annual limit</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1200"/>
                        </a:spcBef>
                        <a:spcAft>
                          <a:spcPts val="0"/>
                        </a:spcAft>
                      </a:pPr>
                      <a:r>
                        <a:rPr lang="en-GB" sz="2000" dirty="0">
                          <a:solidFill>
                            <a:schemeClr val="tx1"/>
                          </a:solidFill>
                          <a:effectLst/>
                        </a:rPr>
                        <a:t>£25,000</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1200"/>
                        </a:spcBef>
                        <a:spcAft>
                          <a:spcPts val="0"/>
                        </a:spcAft>
                      </a:pPr>
                      <a:r>
                        <a:rPr lang="en-GB" sz="2000" dirty="0">
                          <a:solidFill>
                            <a:schemeClr val="tx1"/>
                          </a:solidFill>
                          <a:effectLst/>
                        </a:rPr>
                        <a:t>£100,000</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878497">
                <a:tc>
                  <a:txBody>
                    <a:bodyPr/>
                    <a:lstStyle/>
                    <a:p>
                      <a:pPr marL="180000" lvl="0" algn="l">
                        <a:lnSpc>
                          <a:spcPct val="110000"/>
                        </a:lnSpc>
                        <a:spcBef>
                          <a:spcPts val="0"/>
                        </a:spcBef>
                        <a:spcAft>
                          <a:spcPts val="0"/>
                        </a:spcAft>
                      </a:pPr>
                      <a:r>
                        <a:rPr lang="en-GB" sz="2000" dirty="0">
                          <a:solidFill>
                            <a:schemeClr val="tx1"/>
                          </a:solidFill>
                          <a:effectLst/>
                        </a:rPr>
                        <a:t>Writing down allowance (WDA) - general pool</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1200"/>
                        </a:spcBef>
                        <a:spcAft>
                          <a:spcPts val="0"/>
                        </a:spcAft>
                      </a:pPr>
                      <a:r>
                        <a:rPr lang="en-GB" sz="2000" dirty="0">
                          <a:solidFill>
                            <a:schemeClr val="tx1"/>
                          </a:solidFill>
                          <a:effectLst/>
                        </a:rPr>
                        <a:t>18%</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1200"/>
                        </a:spcBef>
                        <a:spcAft>
                          <a:spcPts val="0"/>
                        </a:spcAft>
                      </a:pPr>
                      <a:r>
                        <a:rPr lang="en-GB" sz="2000" dirty="0">
                          <a:solidFill>
                            <a:schemeClr val="tx1"/>
                          </a:solidFill>
                          <a:effectLst/>
                        </a:rPr>
                        <a:t>20%</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878497">
                <a:tc>
                  <a:txBody>
                    <a:bodyPr/>
                    <a:lstStyle/>
                    <a:p>
                      <a:pPr marL="180000" lvl="0" algn="l">
                        <a:lnSpc>
                          <a:spcPct val="110000"/>
                        </a:lnSpc>
                        <a:spcBef>
                          <a:spcPts val="0"/>
                        </a:spcBef>
                        <a:spcAft>
                          <a:spcPts val="0"/>
                        </a:spcAft>
                      </a:pPr>
                      <a:r>
                        <a:rPr lang="en-GB" sz="2000" dirty="0">
                          <a:solidFill>
                            <a:schemeClr val="tx1"/>
                          </a:solidFill>
                          <a:effectLst/>
                        </a:rPr>
                        <a:t>WDA - integral features and long life assets</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1200"/>
                        </a:spcBef>
                        <a:spcAft>
                          <a:spcPts val="0"/>
                        </a:spcAft>
                      </a:pPr>
                      <a:r>
                        <a:rPr lang="en-GB" sz="2000" dirty="0">
                          <a:solidFill>
                            <a:schemeClr val="tx1"/>
                          </a:solidFill>
                          <a:effectLst/>
                        </a:rPr>
                        <a:t>8%</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1200"/>
                        </a:spcBef>
                        <a:spcAft>
                          <a:spcPts val="0"/>
                        </a:spcAft>
                      </a:pPr>
                      <a:r>
                        <a:rPr lang="en-GB" sz="2000" dirty="0">
                          <a:solidFill>
                            <a:schemeClr val="tx1"/>
                          </a:solidFill>
                          <a:effectLst/>
                        </a:rPr>
                        <a:t>10%</a:t>
                      </a:r>
                      <a:endParaRPr lang="en-GB" sz="2000" dirty="0">
                        <a:solidFill>
                          <a:schemeClr val="tx1"/>
                        </a:solidFill>
                        <a:effectLst/>
                        <a:latin typeface="Arial"/>
                        <a:ea typeface="Times New Roman"/>
                        <a:cs typeface="Times New Roman"/>
                      </a:endParaRPr>
                    </a:p>
                  </a:txBody>
                  <a:tcPr marL="9525" marR="9525" marT="9525" marB="9525"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2274888" y="3060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80939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&amp; machinery example</a:t>
            </a:r>
            <a:endParaRPr lang="en-GB" dirty="0"/>
          </a:p>
        </p:txBody>
      </p:sp>
      <p:sp>
        <p:nvSpPr>
          <p:cNvPr id="3" name="Content Placeholder 2"/>
          <p:cNvSpPr>
            <a:spLocks noGrp="1"/>
          </p:cNvSpPr>
          <p:nvPr>
            <p:ph idx="1"/>
          </p:nvPr>
        </p:nvSpPr>
        <p:spPr/>
        <p:txBody>
          <a:bodyPr>
            <a:normAutofit/>
          </a:bodyPr>
          <a:lstStyle/>
          <a:p>
            <a:pPr marL="457200" lvl="1" indent="0">
              <a:buNone/>
            </a:pPr>
            <a:r>
              <a:rPr lang="en-GB" dirty="0"/>
              <a:t>A business with a year end of 31 March 2013 buys plant and machinery of £100,000 on 1 May 2012</a:t>
            </a:r>
            <a:endParaRPr lang="en-GB" dirty="0" smtClean="0"/>
          </a:p>
          <a:p>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7</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70985167"/>
              </p:ext>
            </p:extLst>
          </p:nvPr>
        </p:nvGraphicFramePr>
        <p:xfrm>
          <a:off x="683568" y="2564904"/>
          <a:ext cx="7920880" cy="3460926"/>
        </p:xfrm>
        <a:graphic>
          <a:graphicData uri="http://schemas.openxmlformats.org/drawingml/2006/table">
            <a:tbl>
              <a:tblPr firstRow="1" firstCol="1" bandRow="1">
                <a:tableStyleId>{5C22544A-7EE6-4342-B048-85BDC9FD1C3A}</a:tableStyleId>
              </a:tblPr>
              <a:tblGrid>
                <a:gridCol w="3384376"/>
                <a:gridCol w="2232248"/>
                <a:gridCol w="2304256"/>
              </a:tblGrid>
              <a:tr h="494418">
                <a:tc>
                  <a:txBody>
                    <a:bodyPr/>
                    <a:lstStyle/>
                    <a:p>
                      <a:pPr marL="180000" algn="l">
                        <a:lnSpc>
                          <a:spcPct val="110000"/>
                        </a:lnSpc>
                        <a:spcBef>
                          <a:spcPts val="0"/>
                        </a:spcBef>
                        <a:spcAft>
                          <a:spcPts val="0"/>
                        </a:spcAft>
                      </a:pPr>
                      <a:r>
                        <a:rPr lang="en-GB" sz="2000" dirty="0">
                          <a:solidFill>
                            <a:schemeClr val="tx1"/>
                          </a:solidFill>
                          <a:effectLst/>
                        </a:rPr>
                        <a:t> </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algn="ctr">
                        <a:lnSpc>
                          <a:spcPct val="110000"/>
                        </a:lnSpc>
                        <a:spcBef>
                          <a:spcPts val="0"/>
                        </a:spcBef>
                        <a:spcAft>
                          <a:spcPts val="0"/>
                        </a:spcAft>
                      </a:pPr>
                      <a:r>
                        <a:rPr lang="en-GB" sz="2000" dirty="0">
                          <a:solidFill>
                            <a:schemeClr val="tx1"/>
                          </a:solidFill>
                          <a:effectLst/>
                        </a:rPr>
                        <a:t>£</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algn="ctr">
                        <a:lnSpc>
                          <a:spcPct val="110000"/>
                        </a:lnSpc>
                        <a:spcBef>
                          <a:spcPts val="0"/>
                        </a:spcBef>
                        <a:spcAft>
                          <a:spcPts val="0"/>
                        </a:spcAft>
                      </a:pPr>
                      <a:r>
                        <a:rPr lang="en-GB" sz="2000" dirty="0">
                          <a:solidFill>
                            <a:schemeClr val="tx1"/>
                          </a:solidFill>
                          <a:effectLst/>
                        </a:rPr>
                        <a:t>Allowances</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r>
              <a:tr h="494418">
                <a:tc>
                  <a:txBody>
                    <a:bodyPr/>
                    <a:lstStyle/>
                    <a:p>
                      <a:pPr marL="180000" algn="l">
                        <a:lnSpc>
                          <a:spcPct val="110000"/>
                        </a:lnSpc>
                        <a:spcBef>
                          <a:spcPts val="0"/>
                        </a:spcBef>
                        <a:spcAft>
                          <a:spcPts val="0"/>
                        </a:spcAft>
                      </a:pPr>
                      <a:r>
                        <a:rPr lang="en-GB" sz="2000" dirty="0">
                          <a:solidFill>
                            <a:schemeClr val="tx1"/>
                          </a:solidFill>
                          <a:effectLst/>
                        </a:rPr>
                        <a:t>Cost</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100,000</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a:solidFill>
                            <a:schemeClr val="tx1"/>
                          </a:solidFill>
                          <a:effectLst/>
                        </a:rPr>
                        <a:t> </a:t>
                      </a:r>
                      <a:endParaRPr lang="en-GB" sz="200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494418">
                <a:tc>
                  <a:txBody>
                    <a:bodyPr/>
                    <a:lstStyle/>
                    <a:p>
                      <a:pPr marL="180000" algn="l">
                        <a:lnSpc>
                          <a:spcPct val="110000"/>
                        </a:lnSpc>
                        <a:spcBef>
                          <a:spcPts val="0"/>
                        </a:spcBef>
                        <a:spcAft>
                          <a:spcPts val="0"/>
                        </a:spcAft>
                      </a:pPr>
                      <a:r>
                        <a:rPr lang="en-GB" sz="2000" dirty="0">
                          <a:solidFill>
                            <a:schemeClr val="tx1"/>
                          </a:solidFill>
                          <a:effectLst/>
                        </a:rPr>
                        <a:t>Attracting 100% AIA</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(25,000) </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a:solidFill>
                            <a:schemeClr val="tx1"/>
                          </a:solidFill>
                          <a:effectLst/>
                        </a:rPr>
                        <a:t>25,000</a:t>
                      </a:r>
                      <a:endParaRPr lang="en-GB" sz="200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494418">
                <a:tc>
                  <a:txBody>
                    <a:bodyPr/>
                    <a:lstStyle/>
                    <a:p>
                      <a:pPr marL="180000" algn="l">
                        <a:lnSpc>
                          <a:spcPct val="110000"/>
                        </a:lnSpc>
                        <a:spcBef>
                          <a:spcPts val="0"/>
                        </a:spcBef>
                        <a:spcAft>
                          <a:spcPts val="0"/>
                        </a:spcAft>
                      </a:pP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75,000</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 </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494418">
                <a:tc>
                  <a:txBody>
                    <a:bodyPr/>
                    <a:lstStyle/>
                    <a:p>
                      <a:pPr marL="180000" algn="l">
                        <a:lnSpc>
                          <a:spcPct val="110000"/>
                        </a:lnSpc>
                        <a:spcBef>
                          <a:spcPts val="0"/>
                        </a:spcBef>
                        <a:spcAft>
                          <a:spcPts val="0"/>
                        </a:spcAft>
                      </a:pPr>
                      <a:r>
                        <a:rPr lang="en-GB" sz="2000" dirty="0">
                          <a:solidFill>
                            <a:schemeClr val="tx1"/>
                          </a:solidFill>
                          <a:effectLst/>
                        </a:rPr>
                        <a:t>18% WDA </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(13,500)</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13,500</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494418">
                <a:tc>
                  <a:txBody>
                    <a:bodyPr/>
                    <a:lstStyle/>
                    <a:p>
                      <a:pPr marL="180000" algn="l">
                        <a:lnSpc>
                          <a:spcPct val="110000"/>
                        </a:lnSpc>
                        <a:spcBef>
                          <a:spcPts val="0"/>
                        </a:spcBef>
                        <a:spcAft>
                          <a:spcPts val="0"/>
                        </a:spcAft>
                      </a:pPr>
                      <a:r>
                        <a:rPr lang="en-GB" sz="2000" dirty="0">
                          <a:solidFill>
                            <a:schemeClr val="tx1"/>
                          </a:solidFill>
                          <a:effectLst/>
                        </a:rPr>
                        <a:t>Balance carried forward</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61,500</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 </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494418">
                <a:tc>
                  <a:txBody>
                    <a:bodyPr/>
                    <a:lstStyle/>
                    <a:p>
                      <a:pPr marL="180000" algn="l">
                        <a:lnSpc>
                          <a:spcPct val="110000"/>
                        </a:lnSpc>
                        <a:spcBef>
                          <a:spcPts val="0"/>
                        </a:spcBef>
                        <a:spcAft>
                          <a:spcPts val="0"/>
                        </a:spcAft>
                      </a:pPr>
                      <a:r>
                        <a:rPr lang="en-GB" sz="2000" dirty="0">
                          <a:solidFill>
                            <a:schemeClr val="tx1"/>
                          </a:solidFill>
                          <a:effectLst/>
                        </a:rPr>
                        <a:t>Total</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 </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lnSpc>
                          <a:spcPct val="110000"/>
                        </a:lnSpc>
                        <a:spcBef>
                          <a:spcPts val="0"/>
                        </a:spcBef>
                        <a:spcAft>
                          <a:spcPts val="0"/>
                        </a:spcAft>
                      </a:pPr>
                      <a:r>
                        <a:rPr lang="en-GB" sz="2000" dirty="0">
                          <a:solidFill>
                            <a:schemeClr val="tx1"/>
                          </a:solidFill>
                          <a:effectLst/>
                        </a:rPr>
                        <a:t>38,500</a:t>
                      </a:r>
                      <a:endParaRPr lang="en-GB" sz="2000" dirty="0">
                        <a:solidFill>
                          <a:schemeClr val="tx1"/>
                        </a:solidFill>
                        <a:effectLst/>
                        <a:latin typeface="Arial"/>
                        <a:ea typeface="Times New Roman"/>
                        <a:cs typeface="Times New Roman"/>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56012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Fixed fixtures &amp; integral features</a:t>
            </a:r>
            <a:endParaRPr lang="en-GB" dirty="0"/>
          </a:p>
        </p:txBody>
      </p:sp>
      <p:sp>
        <p:nvSpPr>
          <p:cNvPr id="3" name="Content Placeholder 2"/>
          <p:cNvSpPr>
            <a:spLocks noGrp="1"/>
          </p:cNvSpPr>
          <p:nvPr>
            <p:ph idx="1"/>
          </p:nvPr>
        </p:nvSpPr>
        <p:spPr/>
        <p:txBody>
          <a:bodyPr>
            <a:normAutofit fontScale="92500" lnSpcReduction="20000"/>
          </a:bodyPr>
          <a:lstStyle/>
          <a:p>
            <a:pPr marL="57150" indent="0">
              <a:buNone/>
            </a:pPr>
            <a:r>
              <a:rPr lang="en-GB" sz="3000" dirty="0" smtClean="0"/>
              <a:t>Plant and machinery:</a:t>
            </a:r>
          </a:p>
          <a:p>
            <a:r>
              <a:rPr lang="en-GB" sz="3000" dirty="0"/>
              <a:t>F</a:t>
            </a:r>
            <a:r>
              <a:rPr lang="en-GB" sz="3000" dirty="0" smtClean="0"/>
              <a:t>ixed or embedded in a property</a:t>
            </a:r>
          </a:p>
          <a:p>
            <a:r>
              <a:rPr lang="en-GB" sz="3000" dirty="0" smtClean="0"/>
              <a:t>Often “lost” when a commercial property changes hands.</a:t>
            </a:r>
          </a:p>
          <a:p>
            <a:pPr marL="57150" indent="0">
              <a:buNone/>
            </a:pPr>
            <a:endParaRPr lang="en-GB" sz="3000" dirty="0" smtClean="0"/>
          </a:p>
          <a:p>
            <a:pPr marL="57150" indent="0">
              <a:buNone/>
            </a:pPr>
            <a:r>
              <a:rPr lang="en-GB" sz="3000" dirty="0" smtClean="0"/>
              <a:t>New owner: able to claim any unclaimed allowances</a:t>
            </a:r>
          </a:p>
          <a:p>
            <a:pPr marL="457200" lvl="1" indent="0">
              <a:buNone/>
            </a:pPr>
            <a:endParaRPr lang="en-GB" dirty="0" smtClean="0"/>
          </a:p>
          <a:p>
            <a:pPr marL="0" indent="0">
              <a:buNone/>
            </a:pPr>
            <a:r>
              <a:rPr lang="en-GB" sz="3000" dirty="0" smtClean="0"/>
              <a:t>Why lost?</a:t>
            </a:r>
            <a:br>
              <a:rPr lang="en-GB" sz="3000" dirty="0" smtClean="0"/>
            </a:br>
            <a:r>
              <a:rPr lang="en-GB" sz="3000" dirty="0" smtClean="0"/>
              <a:t>previous owner: didn’t realise/didn’t ask/made losses/went best/in dispute with contractors</a:t>
            </a:r>
          </a:p>
          <a:p>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8</a:t>
            </a:fld>
            <a:endParaRPr lang="en-GB" dirty="0"/>
          </a:p>
        </p:txBody>
      </p:sp>
    </p:spTree>
    <p:extLst>
      <p:ext uri="{BB962C8B-B14F-4D97-AF65-F5344CB8AC3E}">
        <p14:creationId xmlns:p14="http://schemas.microsoft.com/office/powerpoint/2010/main" val="2104371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Fixtures</a:t>
            </a:r>
            <a:endParaRPr lang="en-GB" dirty="0"/>
          </a:p>
        </p:txBody>
      </p:sp>
      <p:sp>
        <p:nvSpPr>
          <p:cNvPr id="3" name="Content Placeholder 2"/>
          <p:cNvSpPr>
            <a:spLocks noGrp="1"/>
          </p:cNvSpPr>
          <p:nvPr>
            <p:ph idx="1"/>
          </p:nvPr>
        </p:nvSpPr>
        <p:spPr/>
        <p:txBody>
          <a:bodyPr>
            <a:normAutofit/>
          </a:bodyPr>
          <a:lstStyle/>
          <a:p>
            <a:pPr marL="457200" lvl="1" indent="0">
              <a:buNone/>
            </a:pPr>
            <a:endParaRPr lang="en-GB" dirty="0" smtClean="0"/>
          </a:p>
          <a:p>
            <a:pPr marL="57150" indent="0">
              <a:buNone/>
            </a:pPr>
            <a:r>
              <a:rPr lang="en-GB" dirty="0" smtClean="0"/>
              <a:t>New rules from 1 April 2012:</a:t>
            </a:r>
          </a:p>
          <a:p>
            <a:pPr marL="57150" indent="0">
              <a:buNone/>
            </a:pPr>
            <a:endParaRPr lang="en-GB" dirty="0" smtClean="0"/>
          </a:p>
          <a:p>
            <a:r>
              <a:rPr lang="en-GB" dirty="0" smtClean="0"/>
              <a:t>Seller required to account for fixtures</a:t>
            </a:r>
          </a:p>
          <a:p>
            <a:r>
              <a:rPr lang="en-GB" dirty="0"/>
              <a:t>Must identify fixtures during conveyancing</a:t>
            </a:r>
          </a:p>
          <a:p>
            <a:r>
              <a:rPr lang="en-GB" dirty="0" smtClean="0"/>
              <a:t>2 year time limit</a:t>
            </a:r>
          </a:p>
          <a:p>
            <a:pPr marL="0" indent="0">
              <a:buNone/>
            </a:pPr>
            <a:endParaRPr lang="en-GB" dirty="0" smtClean="0"/>
          </a:p>
          <a:p>
            <a:pPr marL="0" indent="0">
              <a:buNone/>
            </a:pPr>
            <a:r>
              <a:rPr lang="en-GB" dirty="0" smtClean="0"/>
              <a:t>Problems: buyer beware - </a:t>
            </a:r>
            <a:r>
              <a:rPr lang="en-GB" dirty="0"/>
              <a:t>end to late </a:t>
            </a:r>
            <a:r>
              <a:rPr lang="en-GB" dirty="0" smtClean="0"/>
              <a:t>claims.</a:t>
            </a:r>
          </a:p>
          <a:p>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19/03/2012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9</a:t>
            </a:fld>
            <a:endParaRPr lang="en-GB" dirty="0"/>
          </a:p>
        </p:txBody>
      </p:sp>
    </p:spTree>
    <p:extLst>
      <p:ext uri="{BB962C8B-B14F-4D97-AF65-F5344CB8AC3E}">
        <p14:creationId xmlns:p14="http://schemas.microsoft.com/office/powerpoint/2010/main" val="3620884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RMTC Template Sept 2011">
  <a:themeElements>
    <a:clrScheme name="RMTC">
      <a:dk1>
        <a:sysClr val="windowText" lastClr="000000"/>
      </a:dk1>
      <a:lt1>
        <a:sysClr val="window" lastClr="FFFFFF"/>
      </a:lt1>
      <a:dk2>
        <a:srgbClr val="A9C16D"/>
      </a:dk2>
      <a:lt2>
        <a:srgbClr val="FFFFFF"/>
      </a:lt2>
      <a:accent1>
        <a:srgbClr val="000000"/>
      </a:accent1>
      <a:accent2>
        <a:srgbClr val="000060"/>
      </a:accent2>
      <a:accent3>
        <a:srgbClr val="A9C16D"/>
      </a:accent3>
      <a:accent4>
        <a:srgbClr val="898989"/>
      </a:accent4>
      <a:accent5>
        <a:srgbClr val="C5C5C5"/>
      </a:accent5>
      <a:accent6>
        <a:srgbClr val="FFFFFF"/>
      </a:accent6>
      <a:hlink>
        <a:srgbClr val="0000FF"/>
      </a:hlink>
      <a:folHlink>
        <a:srgbClr val="800080"/>
      </a:folHlink>
    </a:clrScheme>
    <a:fontScheme name="RMTC">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lgn="ctr">
          <a:defRPr sz="5400" b="1" cap="all" spc="0" dirty="0" smtClean="0">
            <a:ln w="0"/>
            <a:solidFill>
              <a:schemeClr val="bg2"/>
            </a:solidFill>
            <a:effectLst>
              <a:reflection blurRad="12700" stA="50000" endPos="50000" dist="5000" dir="5400000" sy="-100000" rotWithShape="0"/>
            </a:effectLst>
          </a:defRPr>
        </a:defPPr>
      </a:lstStyle>
    </a:spDef>
  </a:objectDefaults>
  <a:extraClrSchemeLst/>
</a:theme>
</file>

<file path=ppt/theme/theme2.xml><?xml version="1.0" encoding="utf-8"?>
<a:theme xmlns:a="http://schemas.openxmlformats.org/drawingml/2006/main" name="Office Theme">
  <a:themeElements>
    <a:clrScheme name="RMTC">
      <a:dk1>
        <a:sysClr val="windowText" lastClr="000000"/>
      </a:dk1>
      <a:lt1>
        <a:sysClr val="window" lastClr="FFFFFF"/>
      </a:lt1>
      <a:dk2>
        <a:srgbClr val="A9C16D"/>
      </a:dk2>
      <a:lt2>
        <a:srgbClr val="FFFFFF"/>
      </a:lt2>
      <a:accent1>
        <a:srgbClr val="000000"/>
      </a:accent1>
      <a:accent2>
        <a:srgbClr val="000060"/>
      </a:accent2>
      <a:accent3>
        <a:srgbClr val="A9C16D"/>
      </a:accent3>
      <a:accent4>
        <a:srgbClr val="898989"/>
      </a:accent4>
      <a:accent5>
        <a:srgbClr val="C5C5C5"/>
      </a:accent5>
      <a:accent6>
        <a:srgbClr val="FFFFFF"/>
      </a:accent6>
      <a:hlink>
        <a:srgbClr val="0000FF"/>
      </a:hlink>
      <a:folHlink>
        <a:srgbClr val="800080"/>
      </a:folHlink>
    </a:clrScheme>
    <a:fontScheme name="RMTC">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MTC">
      <a:dk1>
        <a:sysClr val="windowText" lastClr="000000"/>
      </a:dk1>
      <a:lt1>
        <a:sysClr val="window" lastClr="FFFFFF"/>
      </a:lt1>
      <a:dk2>
        <a:srgbClr val="A9C16D"/>
      </a:dk2>
      <a:lt2>
        <a:srgbClr val="FFFFFF"/>
      </a:lt2>
      <a:accent1>
        <a:srgbClr val="000000"/>
      </a:accent1>
      <a:accent2>
        <a:srgbClr val="000060"/>
      </a:accent2>
      <a:accent3>
        <a:srgbClr val="A9C16D"/>
      </a:accent3>
      <a:accent4>
        <a:srgbClr val="898989"/>
      </a:accent4>
      <a:accent5>
        <a:srgbClr val="C5C5C5"/>
      </a:accent5>
      <a:accent6>
        <a:srgbClr val="FFFFFF"/>
      </a:accent6>
      <a:hlink>
        <a:srgbClr val="0000FF"/>
      </a:hlink>
      <a:folHlink>
        <a:srgbClr val="800080"/>
      </a:folHlink>
    </a:clrScheme>
    <a:fontScheme name="RMTC">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RMTC Template Sept 2011</Template>
  <TotalTime>892</TotalTime>
  <Words>813</Words>
  <Application>Microsoft Office PowerPoint</Application>
  <PresentationFormat>On-screen Show (4:3)</PresentationFormat>
  <Paragraphs>244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RMTC Template Sept 2011</vt:lpstr>
      <vt:lpstr>Tax allowances: opportunities for developers and contractors</vt:lpstr>
      <vt:lpstr>Capital allowances</vt:lpstr>
      <vt:lpstr>What allowances are available?</vt:lpstr>
      <vt:lpstr>Land remediation relief</vt:lpstr>
      <vt:lpstr>Enterprise Zones</vt:lpstr>
      <vt:lpstr>Plant &amp; machinery allowances</vt:lpstr>
      <vt:lpstr>Plant &amp; machinery example</vt:lpstr>
      <vt:lpstr>Fixed fixtures &amp; integral features</vt:lpstr>
      <vt:lpstr>Fixtures</vt:lpstr>
      <vt:lpstr>Lost fixtures: evidence</vt:lpstr>
      <vt:lpstr>Enhanced Capital allowances</vt:lpstr>
      <vt:lpstr>Business Premises Renovation</vt:lpstr>
      <vt:lpstr>Business Premises Renovation</vt:lpstr>
      <vt:lpstr>Flat Conversion Allowance</vt:lpstr>
      <vt:lpstr>Flat Conversion Allowance</vt:lpstr>
      <vt:lpstr>VAT and conversion costs</vt:lpstr>
      <vt:lpstr>Landlord’s Energy Saving Allowance</vt:lpstr>
      <vt:lpstr>What also qualifies as plant &amp; machinery?</vt:lpstr>
      <vt:lpstr>Conclusion</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dc:creator>
  <cp:lastModifiedBy>Nichola Ross Martin</cp:lastModifiedBy>
  <cp:revision>56</cp:revision>
  <cp:lastPrinted>2012-03-19T09:14:56Z</cp:lastPrinted>
  <dcterms:created xsi:type="dcterms:W3CDTF">2011-10-24T09:44:15Z</dcterms:created>
  <dcterms:modified xsi:type="dcterms:W3CDTF">2012-03-19T09:55:29Z</dcterms:modified>
</cp:coreProperties>
</file>